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2" r:id="rId1"/>
  </p:sldMasterIdLst>
  <p:notesMasterIdLst>
    <p:notesMasterId r:id="rId16"/>
  </p:notesMasterIdLst>
  <p:sldIdLst>
    <p:sldId id="269" r:id="rId2"/>
    <p:sldId id="260" r:id="rId3"/>
    <p:sldId id="268" r:id="rId4"/>
    <p:sldId id="262" r:id="rId5"/>
    <p:sldId id="257" r:id="rId6"/>
    <p:sldId id="271" r:id="rId7"/>
    <p:sldId id="270" r:id="rId8"/>
    <p:sldId id="279" r:id="rId9"/>
    <p:sldId id="272" r:id="rId10"/>
    <p:sldId id="278" r:id="rId11"/>
    <p:sldId id="280" r:id="rId12"/>
    <p:sldId id="274" r:id="rId13"/>
    <p:sldId id="277" r:id="rId14"/>
    <p:sldId id="276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A8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850" autoAdjust="0"/>
  </p:normalViewPr>
  <p:slideViewPr>
    <p:cSldViewPr snapToGrid="0">
      <p:cViewPr varScale="1">
        <p:scale>
          <a:sx n="100" d="100"/>
          <a:sy n="100" d="100"/>
        </p:scale>
        <p:origin x="93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horton\Desktop\Quarterly\3rd%20Qtr%20Financial%20Report%20FYE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horton\Desktop\Quarterly\3rd%20Qtr%20Financial%20Report%20FYE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Property tax Collections M&amp;O and I&amp;S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'Property Tax Collections'!$B$2</c:f>
              <c:strCache>
                <c:ptCount val="1"/>
                <c:pt idx="0">
                  <c:v> Budget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1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cat>
            <c:strRef>
              <c:f>'Property Tax Collections'!$A$5:$A$9</c:f>
              <c:strCache>
                <c:ptCount val="5"/>
                <c:pt idx="0">
                  <c:v>FY 2022</c:v>
                </c:pt>
                <c:pt idx="1">
                  <c:v>FY 2023</c:v>
                </c:pt>
                <c:pt idx="2">
                  <c:v>FY 2024</c:v>
                </c:pt>
                <c:pt idx="3">
                  <c:v>FY 2025</c:v>
                </c:pt>
                <c:pt idx="4">
                  <c:v>FY 2026</c:v>
                </c:pt>
              </c:strCache>
            </c:strRef>
          </c:cat>
          <c:val>
            <c:numRef>
              <c:f>'Property Tax Collections'!$B$5:$B$9</c:f>
              <c:numCache>
                <c:formatCode>_(* #,##0_);_(* \(#,##0\);_(* "-"??_);_(@_)</c:formatCode>
                <c:ptCount val="5"/>
                <c:pt idx="0">
                  <c:v>7454764</c:v>
                </c:pt>
                <c:pt idx="1">
                  <c:v>7733470</c:v>
                </c:pt>
                <c:pt idx="2">
                  <c:v>8040074</c:v>
                </c:pt>
                <c:pt idx="3">
                  <c:v>8235137</c:v>
                </c:pt>
                <c:pt idx="4">
                  <c:v>8653164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AF-4A57-AC6F-564DE10DC9E0}"/>
            </c:ext>
          </c:extLst>
        </c:ser>
        <c:ser>
          <c:idx val="1"/>
          <c:order val="1"/>
          <c:tx>
            <c:strRef>
              <c:f>'Property Tax Collections'!$C$2</c:f>
              <c:strCache>
                <c:ptCount val="1"/>
                <c:pt idx="0">
                  <c:v> Actual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2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cat>
            <c:strRef>
              <c:f>'Property Tax Collections'!$A$5:$A$9</c:f>
              <c:strCache>
                <c:ptCount val="5"/>
                <c:pt idx="0">
                  <c:v>FY 2022</c:v>
                </c:pt>
                <c:pt idx="1">
                  <c:v>FY 2023</c:v>
                </c:pt>
                <c:pt idx="2">
                  <c:v>FY 2024</c:v>
                </c:pt>
                <c:pt idx="3">
                  <c:v>FY 2025</c:v>
                </c:pt>
                <c:pt idx="4">
                  <c:v>FY 2026</c:v>
                </c:pt>
              </c:strCache>
            </c:strRef>
          </c:cat>
          <c:val>
            <c:numRef>
              <c:f>'Property Tax Collections'!$C$5:$C$9</c:f>
              <c:numCache>
                <c:formatCode>_(* #,##0_);_(* \(#,##0\);_(* "-"??_);_(@_)</c:formatCode>
                <c:ptCount val="5"/>
                <c:pt idx="0">
                  <c:v>7349902.2599999998</c:v>
                </c:pt>
                <c:pt idx="1">
                  <c:v>7712669.5199999996</c:v>
                </c:pt>
                <c:pt idx="2">
                  <c:v>8009325.0899999999</c:v>
                </c:pt>
                <c:pt idx="3">
                  <c:v>8215700.9000000004</c:v>
                </c:pt>
                <c:pt idx="4">
                  <c:v>8206163.0099999998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AF-4A57-AC6F-564DE10DC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63384655"/>
        <c:axId val="1635785183"/>
      </c:barChart>
      <c:catAx>
        <c:axId val="1663384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785183"/>
        <c:crosses val="autoZero"/>
        <c:auto val="1"/>
        <c:lblAlgn val="ctr"/>
        <c:lblOffset val="100"/>
        <c:noMultiLvlLbl val="0"/>
      </c:catAx>
      <c:valAx>
        <c:axId val="163578518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384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Monthly Sales Tax Comparison to Prior Year</a:t>
            </a:r>
          </a:p>
        </c:rich>
      </c:tx>
      <c:layout>
        <c:manualLayout>
          <c:xMode val="edge"/>
          <c:yMode val="edge"/>
          <c:x val="0.13638247949701776"/>
          <c:y val="3.6474175772978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'Sales Tax Qtrly'!$A$8</c:f>
              <c:strCache>
                <c:ptCount val="1"/>
                <c:pt idx="0">
                  <c:v>FY 2025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1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cat>
            <c:strRef>
              <c:f>'Sales Tax Qtrly'!$B$1:$M$1</c:f>
              <c:strCache>
                <c:ptCount val="12"/>
                <c:pt idx="0">
                  <c:v> October </c:v>
                </c:pt>
                <c:pt idx="1">
                  <c:v> November </c:v>
                </c:pt>
                <c:pt idx="2">
                  <c:v> December </c:v>
                </c:pt>
                <c:pt idx="3">
                  <c:v> January </c:v>
                </c:pt>
                <c:pt idx="4">
                  <c:v> February </c:v>
                </c:pt>
                <c:pt idx="5">
                  <c:v> March </c:v>
                </c:pt>
                <c:pt idx="6">
                  <c:v> April </c:v>
                </c:pt>
                <c:pt idx="7">
                  <c:v> May </c:v>
                </c:pt>
                <c:pt idx="8">
                  <c:v> June </c:v>
                </c:pt>
                <c:pt idx="9">
                  <c:v> July </c:v>
                </c:pt>
                <c:pt idx="10">
                  <c:v> August </c:v>
                </c:pt>
                <c:pt idx="11">
                  <c:v> September </c:v>
                </c:pt>
              </c:strCache>
            </c:strRef>
          </c:cat>
          <c:val>
            <c:numRef>
              <c:f>'Sales Tax Qtrly'!$B$8:$M$8</c:f>
              <c:numCache>
                <c:formatCode>_(* #,##0_);_(* \(#,##0\);_(* "-"??_);_(@_)</c:formatCode>
                <c:ptCount val="12"/>
                <c:pt idx="0">
                  <c:v>234363.91</c:v>
                </c:pt>
                <c:pt idx="1">
                  <c:v>232160.71</c:v>
                </c:pt>
                <c:pt idx="2">
                  <c:v>303046.95</c:v>
                </c:pt>
                <c:pt idx="3">
                  <c:v>210064.63</c:v>
                </c:pt>
                <c:pt idx="4">
                  <c:v>187065.88</c:v>
                </c:pt>
                <c:pt idx="5">
                  <c:v>244574.59</c:v>
                </c:pt>
                <c:pt idx="6">
                  <c:v>224330.7</c:v>
                </c:pt>
                <c:pt idx="7">
                  <c:v>220382.75</c:v>
                </c:pt>
                <c:pt idx="8">
                  <c:v>235374.12</c:v>
                </c:pt>
                <c:pt idx="9">
                  <c:v>203924.87</c:v>
                </c:pt>
                <c:pt idx="10">
                  <c:v>197902.43</c:v>
                </c:pt>
                <c:pt idx="11">
                  <c:v>242502.95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E-45D1-88F7-048E30F88959}"/>
            </c:ext>
          </c:extLst>
        </c:ser>
        <c:ser>
          <c:idx val="1"/>
          <c:order val="1"/>
          <c:tx>
            <c:strRef>
              <c:f>'Sales Tax Qtrly'!$A$9</c:f>
              <c:strCache>
                <c:ptCount val="1"/>
                <c:pt idx="0">
                  <c:v>FY 2026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2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cat>
            <c:strRef>
              <c:f>'Sales Tax Qtrly'!$B$1:$M$1</c:f>
              <c:strCache>
                <c:ptCount val="12"/>
                <c:pt idx="0">
                  <c:v> October </c:v>
                </c:pt>
                <c:pt idx="1">
                  <c:v> November </c:v>
                </c:pt>
                <c:pt idx="2">
                  <c:v> December </c:v>
                </c:pt>
                <c:pt idx="3">
                  <c:v> January </c:v>
                </c:pt>
                <c:pt idx="4">
                  <c:v> February </c:v>
                </c:pt>
                <c:pt idx="5">
                  <c:v> March </c:v>
                </c:pt>
                <c:pt idx="6">
                  <c:v> April </c:v>
                </c:pt>
                <c:pt idx="7">
                  <c:v> May </c:v>
                </c:pt>
                <c:pt idx="8">
                  <c:v> June </c:v>
                </c:pt>
                <c:pt idx="9">
                  <c:v> July </c:v>
                </c:pt>
                <c:pt idx="10">
                  <c:v> August </c:v>
                </c:pt>
                <c:pt idx="11">
                  <c:v> September </c:v>
                </c:pt>
              </c:strCache>
            </c:strRef>
          </c:cat>
          <c:val>
            <c:numRef>
              <c:f>'Sales Tax Qtrly'!$B$9:$M$9</c:f>
              <c:numCache>
                <c:formatCode>_(* #,##0_);_(* \(#,##0\);_(* "-"??_);_(@_)</c:formatCode>
                <c:ptCount val="12"/>
                <c:pt idx="0">
                  <c:v>237020.73</c:v>
                </c:pt>
                <c:pt idx="1">
                  <c:v>229798.61</c:v>
                </c:pt>
                <c:pt idx="2">
                  <c:v>304081.46999999997</c:v>
                </c:pt>
                <c:pt idx="3">
                  <c:v>207299.21</c:v>
                </c:pt>
                <c:pt idx="4">
                  <c:v>212994.31</c:v>
                </c:pt>
                <c:pt idx="5">
                  <c:v>226478.35</c:v>
                </c:pt>
                <c:pt idx="6">
                  <c:v>218386.7</c:v>
                </c:pt>
                <c:pt idx="7">
                  <c:v>239269.92</c:v>
                </c:pt>
                <c:pt idx="8">
                  <c:v>216457.33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FE-45D1-88F7-048E30F88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63384655"/>
        <c:axId val="1635785183"/>
      </c:barChart>
      <c:catAx>
        <c:axId val="1663384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785183"/>
        <c:crosses val="autoZero"/>
        <c:auto val="1"/>
        <c:lblAlgn val="ctr"/>
        <c:lblOffset val="100"/>
        <c:noMultiLvlLbl val="0"/>
      </c:catAx>
      <c:valAx>
        <c:axId val="1635785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384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3037840" cy="466435"/>
          </a:xfrm>
          <a:prstGeom prst="rect">
            <a:avLst/>
          </a:prstGeom>
        </p:spPr>
        <p:txBody>
          <a:bodyPr vert="horz" lIns="93121" tIns="46558" rIns="93121" bIns="4655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3" y="5"/>
            <a:ext cx="3037840" cy="466435"/>
          </a:xfrm>
          <a:prstGeom prst="rect">
            <a:avLst/>
          </a:prstGeom>
        </p:spPr>
        <p:txBody>
          <a:bodyPr vert="horz" lIns="93121" tIns="46558" rIns="93121" bIns="46558" rtlCol="0"/>
          <a:lstStyle>
            <a:lvl1pPr algn="r">
              <a:defRPr sz="1200"/>
            </a:lvl1pPr>
          </a:lstStyle>
          <a:p>
            <a:fld id="{6DECEFD7-1159-4632-BEE1-9424FBE5DAE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21" tIns="46558" rIns="93121" bIns="4655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3121" tIns="46558" rIns="93121" bIns="4655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3"/>
            <a:ext cx="3037840" cy="466434"/>
          </a:xfrm>
          <a:prstGeom prst="rect">
            <a:avLst/>
          </a:prstGeom>
        </p:spPr>
        <p:txBody>
          <a:bodyPr vert="horz" lIns="93121" tIns="46558" rIns="93121" bIns="4655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3" y="8829973"/>
            <a:ext cx="3037840" cy="466434"/>
          </a:xfrm>
          <a:prstGeom prst="rect">
            <a:avLst/>
          </a:prstGeom>
        </p:spPr>
        <p:txBody>
          <a:bodyPr vert="horz" lIns="93121" tIns="46558" rIns="93121" bIns="46558" rtlCol="0" anchor="b"/>
          <a:lstStyle>
            <a:lvl1pPr algn="r">
              <a:defRPr sz="1200"/>
            </a:lvl1pPr>
          </a:lstStyle>
          <a:p>
            <a:fld id="{81A287AE-44CE-4587-9B09-197050806F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009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287AE-44CE-4587-9B09-197050806F9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449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18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287AE-44CE-4587-9B09-197050806F9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627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287AE-44CE-4587-9B09-197050806F9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294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287AE-44CE-4587-9B09-197050806F9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99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EDFBD-7818-1CE2-0ABC-57145EACC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1F5F7E-7EC7-2164-8F54-2543037A0C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504BF2-2D1D-6ED2-8AEC-A7B480BB2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BCCEA-6785-4FC2-3D79-8392DE6789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287AE-44CE-4587-9B09-197050806F9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299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3FC6724-DB73-47C5-BF6E-BBAB11AF9295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99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1863-071B-47D3-AD40-FE0C6805E405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9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412AB-D92B-4BC4-A808-075EB5A1307A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27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F0A5-561B-49E0-B43E-607512ABDEEA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758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555A5-4BA1-40D6-AD42-92B39D38AD4A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54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84E4-AAD8-48A7-9B6E-6F4E7B7D2644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734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F191-6F5F-4ED4-B0FD-39CC52954942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79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67F11-342E-4D03-9098-FA649507E653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6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025A-08B7-40C8-8D88-EF0B1034015E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93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D67A-630D-41E6-A507-2F42D2E5D65A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65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678F3-3605-43A4-AA44-BF593182451C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7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C491D615-D891-4B9B-B0CB-E31936954877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282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549" y="4960137"/>
            <a:ext cx="7912656" cy="146304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FINANCE Department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8541" y="4895742"/>
            <a:ext cx="3743459" cy="146304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Presented by:</a:t>
            </a:r>
          </a:p>
          <a:p>
            <a:r>
              <a:rPr lang="en-US" sz="2400" dirty="0">
                <a:solidFill>
                  <a:srgbClr val="002060"/>
                </a:solidFill>
              </a:rPr>
              <a:t>Kristine Horton</a:t>
            </a:r>
          </a:p>
          <a:p>
            <a:r>
              <a:rPr lang="en-US" sz="2400" dirty="0">
                <a:solidFill>
                  <a:srgbClr val="002060"/>
                </a:solidFill>
              </a:rPr>
              <a:t>Finance Director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46210" y="78372"/>
            <a:ext cx="8516983" cy="42695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45" y="4699469"/>
            <a:ext cx="1920406" cy="1841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402" y="566561"/>
            <a:ext cx="118671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2">
                    <a:lumMod val="85000"/>
                  </a:schemeClr>
                </a:solidFill>
                <a:latin typeface="+mj-lt"/>
              </a:rPr>
              <a:t>QUARTERLY FINANCIAL REPORT </a:t>
            </a:r>
          </a:p>
          <a:p>
            <a:pPr algn="ctr"/>
            <a:r>
              <a:rPr lang="en-US" sz="6000" dirty="0">
                <a:solidFill>
                  <a:schemeClr val="tx2">
                    <a:lumMod val="85000"/>
                  </a:schemeClr>
                </a:solidFill>
                <a:latin typeface="+mj-lt"/>
              </a:rPr>
              <a:t>AS OF JUNE 30, 2026</a:t>
            </a:r>
          </a:p>
          <a:p>
            <a:pPr algn="ctr"/>
            <a:r>
              <a:rPr lang="en-US" sz="4800" dirty="0">
                <a:solidFill>
                  <a:schemeClr val="tx2">
                    <a:lumMod val="85000"/>
                  </a:schemeClr>
                </a:solidFill>
                <a:latin typeface="+mj-lt"/>
              </a:rPr>
              <a:t>ITEM  # 14</a:t>
            </a:r>
          </a:p>
          <a:p>
            <a:pPr algn="ctr"/>
            <a:r>
              <a:rPr lang="en-US" sz="4000" dirty="0">
                <a:solidFill>
                  <a:schemeClr val="tx2">
                    <a:lumMod val="85000"/>
                  </a:schemeClr>
                </a:solidFill>
                <a:latin typeface="+mj-lt"/>
              </a:rPr>
              <a:t>SEPTEMBER 28, 2026</a:t>
            </a:r>
          </a:p>
        </p:txBody>
      </p:sp>
    </p:spTree>
    <p:extLst>
      <p:ext uri="{BB962C8B-B14F-4D97-AF65-F5344CB8AC3E}">
        <p14:creationId xmlns:p14="http://schemas.microsoft.com/office/powerpoint/2010/main" val="2173306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355" y="408931"/>
            <a:ext cx="9837991" cy="1499616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 3</a:t>
            </a:r>
            <a:r>
              <a:rPr lang="en-US" sz="6000" baseline="30000" dirty="0">
                <a:solidFill>
                  <a:schemeClr val="accent2"/>
                </a:solidFill>
              </a:rPr>
              <a:t>RD</a:t>
            </a:r>
            <a:r>
              <a:rPr lang="en-US" sz="6000" dirty="0">
                <a:solidFill>
                  <a:schemeClr val="accent2"/>
                </a:solidFill>
              </a:rPr>
              <a:t> </a:t>
            </a:r>
            <a:r>
              <a:rPr lang="en-US" sz="5700" dirty="0">
                <a:solidFill>
                  <a:schemeClr val="accent2"/>
                </a:solidFill>
              </a:rPr>
              <a:t>QUARTER </a:t>
            </a:r>
            <a:r>
              <a:rPr lang="en-US" sz="5700" dirty="0" err="1">
                <a:solidFill>
                  <a:schemeClr val="accent2"/>
                </a:solidFill>
              </a:rPr>
              <a:t>fye</a:t>
            </a:r>
            <a:r>
              <a:rPr lang="en-US" sz="5700" dirty="0">
                <a:solidFill>
                  <a:schemeClr val="accent2"/>
                </a:solidFill>
              </a:rPr>
              <a:t> </a:t>
            </a:r>
            <a:r>
              <a:rPr lang="en-US" sz="5700" cap="none" dirty="0">
                <a:solidFill>
                  <a:schemeClr val="accent2"/>
                </a:solidFill>
              </a:rPr>
              <a:t>2026 FINANCIAL REPORT</a:t>
            </a:r>
            <a:endParaRPr lang="en-US" sz="57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326" y="1627328"/>
            <a:ext cx="10777347" cy="4843376"/>
          </a:xfrm>
        </p:spPr>
        <p:txBody>
          <a:bodyPr>
            <a:normAutofit/>
          </a:bodyPr>
          <a:lstStyle/>
          <a:p>
            <a:pPr marL="128588" lvl="1" indent="0">
              <a:buNone/>
            </a:pPr>
            <a:endParaRPr lang="en-US" sz="3600" dirty="0"/>
          </a:p>
          <a:p>
            <a:pPr marL="640080" indent="-45720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4000" dirty="0">
                <a:solidFill>
                  <a:schemeClr val="bg1">
                    <a:lumMod val="50000"/>
                  </a:schemeClr>
                </a:solidFill>
              </a:rPr>
              <a:t>Property Tax Collections</a:t>
            </a:r>
          </a:p>
          <a:p>
            <a:pPr marL="640080" indent="-45720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4000" dirty="0">
                <a:solidFill>
                  <a:schemeClr val="bg1">
                    <a:lumMod val="50000"/>
                  </a:schemeClr>
                </a:solidFill>
              </a:rPr>
              <a:t>Sales Tax</a:t>
            </a:r>
          </a:p>
          <a:p>
            <a:pPr marL="640080" indent="-45720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4000" dirty="0">
                <a:solidFill>
                  <a:schemeClr val="bg1">
                    <a:lumMod val="50000"/>
                  </a:schemeClr>
                </a:solidFill>
              </a:rPr>
              <a:t>General Fund Revenues &amp; Expenditures</a:t>
            </a:r>
          </a:p>
          <a:p>
            <a:pPr marL="640080" indent="-45720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4000" dirty="0">
                <a:solidFill>
                  <a:schemeClr val="bg1">
                    <a:lumMod val="50000"/>
                  </a:schemeClr>
                </a:solidFill>
              </a:rPr>
              <a:t>Utility Fund Revenues &amp; Expenditures</a:t>
            </a:r>
          </a:p>
          <a:p>
            <a:pPr marL="640080" indent="-45720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4000" dirty="0">
                <a:solidFill>
                  <a:schemeClr val="bg1">
                    <a:lumMod val="50000"/>
                  </a:schemeClr>
                </a:solidFill>
              </a:rPr>
              <a:t>Capital Projects Funds</a:t>
            </a:r>
          </a:p>
          <a:p>
            <a:pPr marL="640080" indent="-457200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4000" dirty="0">
                <a:solidFill>
                  <a:schemeClr val="bg1">
                    <a:lumMod val="50000"/>
                  </a:schemeClr>
                </a:solidFill>
              </a:rPr>
              <a:t>Investment Portfolio Update</a:t>
            </a:r>
          </a:p>
          <a:p>
            <a:pPr marL="182880" indent="0">
              <a:spcAft>
                <a:spcPts val="0"/>
              </a:spcAft>
              <a:buNone/>
              <a:defRPr/>
            </a:pPr>
            <a:endParaRPr lang="en-US" altLang="en-US" sz="3000" dirty="0">
              <a:latin typeface="Arial" charset="0"/>
            </a:endParaRPr>
          </a:p>
          <a:p>
            <a:pPr marL="182880" indent="0">
              <a:spcAft>
                <a:spcPts val="0"/>
              </a:spcAft>
              <a:buNone/>
              <a:defRPr/>
            </a:pPr>
            <a:endParaRPr lang="en-US" altLang="en-US" sz="3000" dirty="0"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D502F-A9BB-41C1-9963-ED5EB8777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39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33903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PROPERTY TAX COLLECTIONS M&amp;o AND </a:t>
            </a:r>
            <a:r>
              <a:rPr lang="en-US" sz="6000" dirty="0" err="1">
                <a:solidFill>
                  <a:schemeClr val="accent2"/>
                </a:solidFill>
              </a:rPr>
              <a:t>i&amp;s</a:t>
            </a:r>
            <a:endParaRPr lang="en-US" sz="6000" dirty="0">
              <a:solidFill>
                <a:schemeClr val="accent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548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9C493-E985-4BC7-AC77-185C8BFF6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6F99EC6-7880-474F-B183-FCEC3AD9E4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362456"/>
              </p:ext>
            </p:extLst>
          </p:nvPr>
        </p:nvGraphicFramePr>
        <p:xfrm>
          <a:off x="1200150" y="1659834"/>
          <a:ext cx="9720072" cy="3736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31A3CFC-2304-0064-FF8B-1E99C0DE5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325" y="5538020"/>
            <a:ext cx="5080446" cy="104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7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412" y="685127"/>
            <a:ext cx="10007353" cy="71713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2"/>
                </a:solidFill>
              </a:rPr>
              <a:t>TOTAL SALES TAX REVENUE BY MONTH</a:t>
            </a:r>
            <a:endParaRPr lang="en-US" sz="4400" dirty="0">
              <a:solidFill>
                <a:schemeClr val="accent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58554" y="6194467"/>
            <a:ext cx="1207489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300" dirty="0"/>
              <a:t>Sales tax collections from the state are 2 months in arrears. YTD sales tax is $2,091,787 an increase of .02% compared to prior year 3rd Qtr. total of $2,091,364. 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CCC61B-FCD2-4552-B486-8BE0B2C04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774" y="6598235"/>
            <a:ext cx="973666" cy="274320"/>
          </a:xfrm>
        </p:spPr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37A56B-0373-40E9-BF05-D4FC9372AD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286600"/>
              </p:ext>
            </p:extLst>
          </p:nvPr>
        </p:nvGraphicFramePr>
        <p:xfrm>
          <a:off x="778069" y="1402260"/>
          <a:ext cx="9682564" cy="3621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6896974-292E-B85B-F837-63A283098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068" y="5093035"/>
            <a:ext cx="4935375" cy="9172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60DF4F-C43A-8B24-879D-D2E7D3B577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920" y="5082046"/>
            <a:ext cx="4634713" cy="92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0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251" y="749118"/>
            <a:ext cx="10095775" cy="95311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2"/>
                </a:solidFill>
              </a:rPr>
              <a:t> GENERAL FUND REVENUES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354" y="111328"/>
            <a:ext cx="1659114" cy="15909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483E0D-1AE6-45B4-A84D-CD853D287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7DE6C8-75AD-B279-161C-2E1758784A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506" b="1443"/>
          <a:stretch>
            <a:fillRect/>
          </a:stretch>
        </p:blipFill>
        <p:spPr>
          <a:xfrm>
            <a:off x="833251" y="1700511"/>
            <a:ext cx="10378236" cy="469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8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02952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GENERAL FUND Revenue Tax Dollars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6A0E5-E6A3-4476-87BA-01E308A9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3B91E8-0086-ABF3-DF1C-17876ADD44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20" b="6315"/>
          <a:stretch>
            <a:fillRect/>
          </a:stretch>
        </p:blipFill>
        <p:spPr>
          <a:xfrm>
            <a:off x="1401462" y="1491913"/>
            <a:ext cx="9342737" cy="519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7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85216"/>
            <a:ext cx="9829800" cy="1499616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GENERAL FUND EXPENDITURE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F15E3-7D67-4558-A15F-19343ED1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219227-E115-EECA-3F20-572B53804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32" y="1916279"/>
            <a:ext cx="11253136" cy="394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4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CE8F9-FA82-8E9E-11A3-5DCD63219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007E-C466-9F4A-D25E-532533BB7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45201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GENERAL FUND Tax Dollars at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49F5C-D5D4-E476-6C63-67D9192B8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63A825-AFBA-73AC-C8F4-447643E635D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54B4A8-2597-1D5C-B0F5-118E7B0FB1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167"/>
          <a:stretch>
            <a:fillRect/>
          </a:stretch>
        </p:blipFill>
        <p:spPr>
          <a:xfrm>
            <a:off x="1181901" y="1530416"/>
            <a:ext cx="9475315" cy="502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16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897075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UTILITY FUND REVENUES &amp; EXPENSES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402503-23F7-4721-B95E-E3A5699D2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1EE8EB-CF5E-344C-5DFF-62FD401A7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1482290"/>
            <a:ext cx="9519480" cy="517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20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77" y="585216"/>
            <a:ext cx="9968023" cy="964451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 Capital projects fund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5BAFF0-6099-4D00-A69F-9BEEE1CA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5A2838-DC87-91D4-A591-C058DE876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24" y="1455220"/>
            <a:ext cx="9795224" cy="520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0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17E23-5900-4A9A-71FD-76DECDD25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A645B-4AF4-5605-4E73-A5B18899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77" y="585216"/>
            <a:ext cx="9968023" cy="964451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 2026 Bond Capital Projects fund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FD8DA-BEA3-41E2-4EC7-185C9DDEFF1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A65619-A35F-0B20-CCCA-8A63512D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B8243D-CA8D-24C7-9534-A6DA5758E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354251"/>
            <a:ext cx="8956040" cy="539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91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002952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Investment portfolio update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37A3B1-DA97-4E9F-8FA9-4CD64BC66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EFD365-A866-3441-F2CA-89D681313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843" y="6648450"/>
            <a:ext cx="6600825" cy="209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D379C0-2B23-AF6F-63A8-6EC5C9EB2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397846"/>
            <a:ext cx="9017000" cy="521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72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810447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INVESTMENT PORTFOLIO CONTINUED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753C6F-6EFA-4183-8A1D-202A584B7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3FF2C6-326C-0932-418A-4836FB17A9DF}"/>
              </a:ext>
            </a:extLst>
          </p:cNvPr>
          <p:cNvSpPr txBox="1"/>
          <p:nvPr/>
        </p:nvSpPr>
        <p:spPr>
          <a:xfrm>
            <a:off x="793452" y="5795730"/>
            <a:ext cx="962765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* The decrease in the Operating Bank Account and Investment Pool balances is primarily attributable to the payments of pay app 2, 3, &amp; 4  for the pool park totaling 1,221,784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06639C-AC17-9076-613B-85BDFF1C3224}"/>
              </a:ext>
            </a:extLst>
          </p:cNvPr>
          <p:cNvSpPr txBox="1"/>
          <p:nvPr/>
        </p:nvSpPr>
        <p:spPr>
          <a:xfrm>
            <a:off x="9562536" y="2982146"/>
            <a:ext cx="3202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*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A65F57-EF5B-1282-12E3-3187DB8A9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326" y="1395663"/>
            <a:ext cx="8325186" cy="44582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6CA1BC-9C83-E087-F2A0-24E341727E75}"/>
              </a:ext>
            </a:extLst>
          </p:cNvPr>
          <p:cNvSpPr txBox="1"/>
          <p:nvPr/>
        </p:nvSpPr>
        <p:spPr>
          <a:xfrm>
            <a:off x="9562536" y="4388938"/>
            <a:ext cx="32021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916315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35576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Investment portfolio continued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62E338-E1FC-4065-8FA0-2190BC3AA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81" y="68778"/>
            <a:ext cx="1659271" cy="159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0DC813-BDE3-8345-D5D6-6429EBF14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859" y="6278299"/>
            <a:ext cx="9896475" cy="466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035C74-300D-0B0F-1A02-39ED81218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1520792"/>
            <a:ext cx="9827116" cy="442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61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Custom 2">
      <a:dk1>
        <a:srgbClr val="797979"/>
      </a:dk1>
      <a:lt1>
        <a:srgbClr val="FFFFFF"/>
      </a:lt1>
      <a:dk2>
        <a:srgbClr val="FFFFFF"/>
      </a:dk2>
      <a:lt2>
        <a:srgbClr val="D8D6BE"/>
      </a:lt2>
      <a:accent1>
        <a:srgbClr val="A9A57C"/>
      </a:accent1>
      <a:accent2>
        <a:srgbClr val="003366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15203</TotalTime>
  <Words>218</Words>
  <Application>Microsoft Office PowerPoint</Application>
  <PresentationFormat>Widescreen</PresentationFormat>
  <Paragraphs>53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Tw Cen MT</vt:lpstr>
      <vt:lpstr>Tw Cen MT Condensed</vt:lpstr>
      <vt:lpstr>Wingdings</vt:lpstr>
      <vt:lpstr>Wingdings 3</vt:lpstr>
      <vt:lpstr>Integral</vt:lpstr>
      <vt:lpstr>FINANCE Department</vt:lpstr>
      <vt:lpstr> 3RD QUARTER fye 2026 FINANCIAL REPORT</vt:lpstr>
      <vt:lpstr>PROPERTY TAX COLLECTIONS M&amp;o AND i&amp;s</vt:lpstr>
      <vt:lpstr>TOTAL SALES TAX REVENUE BY MONTH</vt:lpstr>
      <vt:lpstr> GENERAL FUND REVENUES</vt:lpstr>
      <vt:lpstr>GENERAL FUND Revenue Tax Dollars</vt:lpstr>
      <vt:lpstr>GENERAL FUND EXPENDITURE</vt:lpstr>
      <vt:lpstr>GENERAL FUND Tax Dollars at work</vt:lpstr>
      <vt:lpstr>UTILITY FUND REVENUES &amp; EXPENSES</vt:lpstr>
      <vt:lpstr> Capital projects fund</vt:lpstr>
      <vt:lpstr> 2026 Bond Capital Projects fund</vt:lpstr>
      <vt:lpstr>Investment portfolio update </vt:lpstr>
      <vt:lpstr>INVESTMENT PORTFOLIO CONTINUED</vt:lpstr>
      <vt:lpstr>Investment portfolio continued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Architectural review board</dc:title>
  <dc:creator>Nina Shealey</dc:creator>
  <cp:lastModifiedBy>Jennifer Reyna</cp:lastModifiedBy>
  <cp:revision>772</cp:revision>
  <cp:lastPrinted>2025-05-21T17:54:14Z</cp:lastPrinted>
  <dcterms:created xsi:type="dcterms:W3CDTF">2019-01-25T16:27:30Z</dcterms:created>
  <dcterms:modified xsi:type="dcterms:W3CDTF">2026-09-28T16:18:44Z</dcterms:modified>
</cp:coreProperties>
</file>