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924" r:id="rId2"/>
    <p:sldId id="926" r:id="rId3"/>
    <p:sldId id="927" r:id="rId4"/>
    <p:sldId id="932" r:id="rId5"/>
    <p:sldId id="933" r:id="rId6"/>
    <p:sldId id="930" r:id="rId7"/>
    <p:sldId id="931" r:id="rId8"/>
    <p:sldId id="903" r:id="rId9"/>
    <p:sldId id="904" r:id="rId10"/>
    <p:sldId id="905" r:id="rId11"/>
    <p:sldId id="917" r:id="rId12"/>
    <p:sldId id="918" r:id="rId13"/>
    <p:sldId id="907" r:id="rId14"/>
    <p:sldId id="920" r:id="rId15"/>
    <p:sldId id="934" r:id="rId16"/>
    <p:sldId id="935" r:id="rId17"/>
    <p:sldId id="936" r:id="rId18"/>
    <p:sldId id="909" r:id="rId19"/>
    <p:sldId id="9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71731" autoAdjust="0"/>
  </p:normalViewPr>
  <p:slideViewPr>
    <p:cSldViewPr snapToGrid="0">
      <p:cViewPr varScale="1">
        <p:scale>
          <a:sx n="59" d="100"/>
          <a:sy n="59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8C3DD-C5B6-4154-9AAC-C92E5590542B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C910C-345A-40AC-816F-4D6589AF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C910C-345A-40AC-816F-4D6589AF03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9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C910C-345A-40AC-816F-4D6589AF03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6618"/>
            <a:fld id="{81A287AE-44CE-4587-9B09-197050806F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6618"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972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1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618"/>
            <a:fld id="{81A287AE-44CE-4587-9B09-197050806F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6618"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229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6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287AE-44CE-4587-9B09-197050806F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6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09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1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287AE-44CE-4587-9B09-197050806F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6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74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7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5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09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1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90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9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5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1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5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6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7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5" y="4960137"/>
            <a:ext cx="7772400" cy="146304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community development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8541" y="4895742"/>
            <a:ext cx="3743459" cy="146304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Presented by: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Lety Hernandez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Director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6210" y="78372"/>
            <a:ext cx="8516983" cy="4269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20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BOARD OF ADJUSTMENT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20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CASE NO. 2409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20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400 </a:t>
            </a:r>
            <a:r>
              <a:rPr kumimoji="0" lang="en-US" sz="6000" b="0" i="0" u="none" strike="noStrike" kern="1200" cap="all" spc="200" normalizeH="0" baseline="0" noProof="0" dirty="0" err="1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abiso</a:t>
            </a:r>
            <a:r>
              <a:rPr kumimoji="0" lang="en-US" sz="6000" b="0" i="0" u="none" strike="noStrike" kern="1200" cap="all" spc="20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</a:t>
            </a:r>
            <a:r>
              <a:rPr kumimoji="0" lang="en-US" sz="6000" b="0" i="0" u="none" strike="noStrike" kern="1200" cap="all" spc="200" normalizeH="0" baseline="0" noProof="0" dirty="0" err="1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ave</a:t>
            </a:r>
            <a:endParaRPr kumimoji="0" lang="en-US" sz="6000" b="0" i="0" u="none" strike="noStrike" kern="1200" cap="all" spc="20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all" spc="20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all" spc="200" normalizeH="0" baseline="0" noProof="0" dirty="0">
              <a:ln>
                <a:noFill/>
              </a:ln>
              <a:solidFill>
                <a:srgbClr val="797979">
                  <a:lumMod val="90000"/>
                  <a:lumOff val="10000"/>
                </a:srgb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6" y="4707377"/>
            <a:ext cx="1918647" cy="1839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83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76F80D-F63C-48EF-8F45-1C639C55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76828">
            <a:off x="5878866" y="2829882"/>
            <a:ext cx="4957188" cy="2812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FD2AC-07D4-4950-B2C0-4DFE67A65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8" r="1316"/>
          <a:stretch/>
        </p:blipFill>
        <p:spPr>
          <a:xfrm>
            <a:off x="0" y="1832020"/>
            <a:ext cx="5117577" cy="4892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5"/>
            <a:ext cx="9720072" cy="1166606"/>
          </a:xfrm>
        </p:spPr>
        <p:txBody>
          <a:bodyPr>
            <a:normAutofit/>
          </a:bodyPr>
          <a:lstStyle/>
          <a:p>
            <a:r>
              <a:rPr lang="en-US" sz="7300" dirty="0">
                <a:solidFill>
                  <a:schemeClr val="accent2"/>
                </a:solidFill>
              </a:rPr>
              <a:t>PREVIOUS &amp; EXISTING SITE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FF681C-E2E9-4384-BF18-400772AB8DC2}"/>
              </a:ext>
            </a:extLst>
          </p:cNvPr>
          <p:cNvSpPr/>
          <p:nvPr/>
        </p:nvSpPr>
        <p:spPr>
          <a:xfrm rot="14107843">
            <a:off x="5847935" y="5191545"/>
            <a:ext cx="1042321" cy="171602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9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proposed east elevation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A6460-FC5A-4919-AFBB-B5A2C044E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02" b="9867"/>
          <a:stretch/>
        </p:blipFill>
        <p:spPr>
          <a:xfrm>
            <a:off x="552450" y="666561"/>
            <a:ext cx="5435890" cy="6039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48719D-5E99-4B71-95BD-8AA0B5B2E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61" y="0"/>
            <a:ext cx="3947861" cy="69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5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9A7BD-AC95-4E98-B7D2-9088F3109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581" y="-40383"/>
            <a:ext cx="5120813" cy="6898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PROPOSED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315FFC-2248-498E-B8CC-61DF847EF64B}"/>
              </a:ext>
            </a:extLst>
          </p:cNvPr>
          <p:cNvSpPr txBox="1"/>
          <p:nvPr/>
        </p:nvSpPr>
        <p:spPr>
          <a:xfrm>
            <a:off x="266700" y="5288340"/>
            <a:ext cx="3283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OVERALL HEIGHT: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VARIES FROM 8 TO 5FT</a:t>
            </a:r>
          </a:p>
        </p:txBody>
      </p:sp>
    </p:spTree>
    <p:extLst>
      <p:ext uri="{BB962C8B-B14F-4D97-AF65-F5344CB8AC3E}">
        <p14:creationId xmlns:p14="http://schemas.microsoft.com/office/powerpoint/2010/main" val="287417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PROPOSED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D70B1-6F32-4FD9-9875-B091CA510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-5328"/>
            <a:ext cx="5140682" cy="6828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152D87-9DD0-4189-AA13-5E298657B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26" y="1656985"/>
            <a:ext cx="3925409" cy="51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EXISTING VIEW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AC26C-8C4C-4ED5-8FCF-4594E0B5C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8" y="110156"/>
            <a:ext cx="4963218" cy="6630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A2D93-F87C-432A-BB7F-80C5A139A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252" y="138735"/>
            <a:ext cx="4982270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994331-6D8E-4DAE-8494-CE1F1216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361"/>
            <a:ext cx="6713628" cy="4622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screening section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CEFD85-B79A-4009-A15B-844E7314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826" y="31934"/>
            <a:ext cx="5407834" cy="682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0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screening section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7C5A5-6754-4503-A4FC-057F2780A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60"/>
            <a:ext cx="12176791" cy="67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3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screening section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11035-89CF-419A-AC42-D64A82738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09" y="-48733"/>
            <a:ext cx="11868119" cy="69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3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6700" dirty="0">
                <a:solidFill>
                  <a:schemeClr val="accent2"/>
                </a:solidFill>
              </a:rPr>
              <a:t>p0licy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A3242-C6FE-4335-81A0-481DADA7643B}"/>
              </a:ext>
            </a:extLst>
          </p:cNvPr>
          <p:cNvSpPr txBox="1"/>
          <p:nvPr/>
        </p:nvSpPr>
        <p:spPr>
          <a:xfrm>
            <a:off x="651590" y="1629463"/>
            <a:ext cx="9499932" cy="550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Hardships</a:t>
            </a:r>
          </a:p>
          <a:p>
            <a:pPr marL="1028700" marR="0" lvl="1" indent="-5715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Topography </a:t>
            </a:r>
          </a:p>
          <a:p>
            <a:pPr marL="1028700" marR="0" lvl="1" indent="-5715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Lot shape is irregular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Considerations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Zoning Code allows placement of an 8ft tall fence/wall at side and rear yard property lines, outside the front yard setback area.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3000" dirty="0">
                <a:solidFill>
                  <a:srgbClr val="797979"/>
                </a:solidFill>
                <a:latin typeface="Tw Cen MT" panose="020B0602020104020603"/>
              </a:rPr>
              <a:t>Drainage plan was reviewed by the City’s engineer.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9D6A8-E625-4760-9E38-348CE1783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4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F76F2E-C5C6-4A26-8CCD-0F46A2620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07" y="3129750"/>
            <a:ext cx="3773214" cy="369231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8B746C4-20AA-47B3-A701-9E1570A7768E}"/>
              </a:ext>
            </a:extLst>
          </p:cNvPr>
          <p:cNvSpPr/>
          <p:nvPr/>
        </p:nvSpPr>
        <p:spPr>
          <a:xfrm>
            <a:off x="9742757" y="5730939"/>
            <a:ext cx="198782" cy="1722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Public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17" y="1625265"/>
            <a:ext cx="7456951" cy="3903665"/>
          </a:xfrm>
        </p:spPr>
        <p:txBody>
          <a:bodyPr vert="horz" lIns="45720" tIns="45720" rIns="45720" bIns="45720" rtlCol="0">
            <a:normAutofit fontScale="92500" lnSpcReduction="20000"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Postcards - mailed to property owners within a 200-foot radius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Notices posted - City website and on property</a:t>
            </a:r>
          </a:p>
          <a:p>
            <a:pPr marL="0" indent="0">
              <a:buNone/>
            </a:pPr>
            <a:endParaRPr lang="en-US" sz="3200" dirty="0"/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Responses received within 200ft:</a:t>
            </a:r>
          </a:p>
          <a:p>
            <a:pPr marL="637286" lvl="1" indent="-463550">
              <a:buFont typeface="Wingdings" panose="05000000000000000000" pitchFamily="2" charset="2"/>
              <a:buChar char="§"/>
            </a:pPr>
            <a:r>
              <a:rPr lang="en-US" sz="2800" dirty="0"/>
              <a:t>Support:  (4)	Opposed: (8)	   Neutral: (0)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Responses received outside 200ft:</a:t>
            </a:r>
          </a:p>
          <a:p>
            <a:pPr marL="637286" lvl="1" indent="-463550">
              <a:buFont typeface="Wingdings" panose="05000000000000000000" pitchFamily="2" charset="2"/>
              <a:buChar char="§"/>
            </a:pPr>
            <a:r>
              <a:rPr lang="en-US" sz="2800" dirty="0"/>
              <a:t>Support: (23)	Opposed: (4)	   Neutral: (0)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90" y="74756"/>
            <a:ext cx="1918647" cy="18397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06D47FE-DBCF-4920-B057-8B3EFD495946}"/>
              </a:ext>
            </a:extLst>
          </p:cNvPr>
          <p:cNvSpPr/>
          <p:nvPr/>
        </p:nvSpPr>
        <p:spPr>
          <a:xfrm>
            <a:off x="9345806" y="4889770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7BC911-1C6E-5285-EE7E-94463DC5CBCF}"/>
              </a:ext>
            </a:extLst>
          </p:cNvPr>
          <p:cNvSpPr/>
          <p:nvPr/>
        </p:nvSpPr>
        <p:spPr>
          <a:xfrm>
            <a:off x="11129851" y="4755463"/>
            <a:ext cx="198782" cy="1722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BACB22-AD3F-FE39-64ED-9A7ACA3A63B3}"/>
              </a:ext>
            </a:extLst>
          </p:cNvPr>
          <p:cNvSpPr/>
          <p:nvPr/>
        </p:nvSpPr>
        <p:spPr>
          <a:xfrm>
            <a:off x="9469055" y="5062048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037515-79E3-BFE7-444E-04DB905D4B00}"/>
              </a:ext>
            </a:extLst>
          </p:cNvPr>
          <p:cNvSpPr/>
          <p:nvPr/>
        </p:nvSpPr>
        <p:spPr>
          <a:xfrm>
            <a:off x="9975199" y="4789647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32DF5F-628A-4D6D-A6CC-F29788388F7E}"/>
              </a:ext>
            </a:extLst>
          </p:cNvPr>
          <p:cNvSpPr/>
          <p:nvPr/>
        </p:nvSpPr>
        <p:spPr>
          <a:xfrm>
            <a:off x="9946300" y="5559931"/>
            <a:ext cx="198782" cy="1722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8C7AEA-32E5-48ED-81E1-96BBDA7E758D}"/>
              </a:ext>
            </a:extLst>
          </p:cNvPr>
          <p:cNvSpPr/>
          <p:nvPr/>
        </p:nvSpPr>
        <p:spPr>
          <a:xfrm>
            <a:off x="10107299" y="5457471"/>
            <a:ext cx="198782" cy="1722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6CA9AE-06E5-433A-8F09-56A4A6A37354}"/>
              </a:ext>
            </a:extLst>
          </p:cNvPr>
          <p:cNvSpPr/>
          <p:nvPr/>
        </p:nvSpPr>
        <p:spPr>
          <a:xfrm>
            <a:off x="10847542" y="4927741"/>
            <a:ext cx="198782" cy="1722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2227CD-993D-4A7D-820B-A5113E74E31B}"/>
              </a:ext>
            </a:extLst>
          </p:cNvPr>
          <p:cNvSpPr/>
          <p:nvPr/>
        </p:nvSpPr>
        <p:spPr>
          <a:xfrm>
            <a:off x="10744200" y="4455073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C89FD6-64BC-4783-8503-73C295F0141A}"/>
              </a:ext>
            </a:extLst>
          </p:cNvPr>
          <p:cNvSpPr/>
          <p:nvPr/>
        </p:nvSpPr>
        <p:spPr>
          <a:xfrm>
            <a:off x="10300691" y="5338327"/>
            <a:ext cx="198782" cy="1722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ACC865-5623-4F88-A5A3-D7ECBA2D25F0}"/>
              </a:ext>
            </a:extLst>
          </p:cNvPr>
          <p:cNvSpPr/>
          <p:nvPr/>
        </p:nvSpPr>
        <p:spPr>
          <a:xfrm>
            <a:off x="10447364" y="4205498"/>
            <a:ext cx="198782" cy="1722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0F76A6-CB4A-493B-B077-BA5EC35F50D2}"/>
              </a:ext>
            </a:extLst>
          </p:cNvPr>
          <p:cNvSpPr/>
          <p:nvPr/>
        </p:nvSpPr>
        <p:spPr>
          <a:xfrm>
            <a:off x="9617568" y="5295505"/>
            <a:ext cx="198782" cy="1722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accent2"/>
                </a:solidFill>
              </a:rPr>
              <a:t>Property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2616" y="2429504"/>
            <a:ext cx="4027819" cy="40838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SF-A</a:t>
            </a:r>
          </a:p>
          <a:p>
            <a:pPr marL="463550" marR="0" lvl="0" indent="-4635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South side of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Abiso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Ave at intersection of Imlay St</a:t>
            </a:r>
          </a:p>
          <a:p>
            <a:pPr marL="463550" marR="0" lvl="0" indent="-4635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3600" dirty="0">
                <a:solidFill>
                  <a:srgbClr val="797979"/>
                </a:solidFill>
                <a:latin typeface="Tw Cen MT" panose="020B0602020104020603"/>
              </a:rPr>
              <a:t>Accessory Structure (Sauna)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820166" marR="0" lvl="2" indent="-46355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022" y="136699"/>
            <a:ext cx="1920406" cy="184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D23D1A-3531-4E8F-A48C-765E305E9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51" y="1695181"/>
            <a:ext cx="4944165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1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0C1B87-756D-44DA-9AD4-68193BF0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779" y="1551431"/>
            <a:ext cx="6891771" cy="5288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5D0A1B-560E-4E50-810C-58BBDC30C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6" y="1714051"/>
            <a:ext cx="2997907" cy="5143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PROPOSED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754E96-95D8-4283-BBF7-03A33AA4704B}"/>
              </a:ext>
            </a:extLst>
          </p:cNvPr>
          <p:cNvSpPr/>
          <p:nvPr/>
        </p:nvSpPr>
        <p:spPr>
          <a:xfrm>
            <a:off x="1895061" y="5499652"/>
            <a:ext cx="145774" cy="1722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F93666-B584-46F1-A5EF-C8826CBB282A}"/>
              </a:ext>
            </a:extLst>
          </p:cNvPr>
          <p:cNvSpPr/>
          <p:nvPr/>
        </p:nvSpPr>
        <p:spPr>
          <a:xfrm>
            <a:off x="7368209" y="3233530"/>
            <a:ext cx="344556" cy="5168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F8B02-41BD-49EF-87D3-B7220F503F22}"/>
              </a:ext>
            </a:extLst>
          </p:cNvPr>
          <p:cNvSpPr txBox="1"/>
          <p:nvPr/>
        </p:nvSpPr>
        <p:spPr>
          <a:xfrm>
            <a:off x="10297767" y="5391746"/>
            <a:ext cx="1894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Lot Coverage</a:t>
            </a:r>
            <a:r>
              <a:rPr lang="en-US" sz="2400" dirty="0"/>
              <a:t> = 37.3%</a:t>
            </a:r>
          </a:p>
          <a:p>
            <a:r>
              <a:rPr lang="en-US" sz="2400" b="1" dirty="0"/>
              <a:t>FAR</a:t>
            </a:r>
            <a:r>
              <a:rPr lang="en-US" sz="2400" dirty="0"/>
              <a:t> = .53</a:t>
            </a:r>
          </a:p>
        </p:txBody>
      </p:sp>
    </p:spTree>
    <p:extLst>
      <p:ext uri="{BB962C8B-B14F-4D97-AF65-F5344CB8AC3E}">
        <p14:creationId xmlns:p14="http://schemas.microsoft.com/office/powerpoint/2010/main" val="36794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990A2-E0C6-4A60-BA58-C2ECD2454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1" y="1443672"/>
            <a:ext cx="5433392" cy="541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proposed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09731-7ED5-4A09-8639-EC917508D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158" y="1965370"/>
            <a:ext cx="4332673" cy="48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view from </a:t>
            </a:r>
            <a:r>
              <a:rPr lang="en-US" sz="7300" dirty="0" err="1">
                <a:solidFill>
                  <a:schemeClr val="accent2"/>
                </a:solidFill>
              </a:rPr>
              <a:t>imlay</a:t>
            </a:r>
            <a:r>
              <a:rPr lang="en-US" sz="7300" dirty="0">
                <a:solidFill>
                  <a:schemeClr val="accent2"/>
                </a:solidFill>
              </a:rPr>
              <a:t> </a:t>
            </a:r>
            <a:r>
              <a:rPr lang="en-US" sz="7300" dirty="0" err="1">
                <a:solidFill>
                  <a:schemeClr val="accent2"/>
                </a:solidFill>
              </a:rPr>
              <a:t>st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CF5E2C-C32C-4314-BFC1-F94A28FB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8" y="2167279"/>
            <a:ext cx="10163021" cy="46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1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6700" dirty="0">
                <a:solidFill>
                  <a:schemeClr val="accent2"/>
                </a:solidFill>
              </a:rPr>
              <a:t>p0licy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A3242-C6FE-4335-81A0-481DADA7643B}"/>
              </a:ext>
            </a:extLst>
          </p:cNvPr>
          <p:cNvSpPr txBox="1"/>
          <p:nvPr/>
        </p:nvSpPr>
        <p:spPr>
          <a:xfrm>
            <a:off x="651590" y="1629463"/>
            <a:ext cx="9499932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Hardships</a:t>
            </a:r>
          </a:p>
          <a:p>
            <a:pPr marL="1028700" marR="0" lvl="1" indent="-5715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None.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Considerations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3000" dirty="0">
                <a:solidFill>
                  <a:srgbClr val="797979"/>
                </a:solidFill>
                <a:latin typeface="Tw Cen MT" panose="020B0602020104020603"/>
              </a:rPr>
              <a:t>The proposed is subject to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 permit and variance due to the permanent heater and electrical components</a:t>
            </a:r>
            <a:r>
              <a:rPr lang="en-US" sz="3000" dirty="0">
                <a:solidFill>
                  <a:srgbClr val="797979"/>
                </a:solidFill>
                <a:latin typeface="Tw Cen MT" panose="020B0602020104020603"/>
              </a:rPr>
              <a:t>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9D6A8-E625-4760-9E38-348CE1783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0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C25E40-B141-4D21-B707-E4E62EB77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168" y="3192219"/>
            <a:ext cx="3996933" cy="3665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Public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17" y="1625265"/>
            <a:ext cx="7456951" cy="3903665"/>
          </a:xfrm>
        </p:spPr>
        <p:txBody>
          <a:bodyPr vert="horz" lIns="45720" tIns="45720" rIns="45720" bIns="45720" rtlCol="0">
            <a:normAutofit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Postcards - mailed to property owners within a 200-foot radius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Notices posted - City website and on property</a:t>
            </a:r>
          </a:p>
          <a:p>
            <a:pPr marL="0" indent="0">
              <a:buNone/>
            </a:pPr>
            <a:endParaRPr lang="en-US" sz="3200" dirty="0"/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Responses received within 200ft:</a:t>
            </a:r>
          </a:p>
          <a:p>
            <a:pPr marL="637286" lvl="1" indent="-463550">
              <a:buFont typeface="Wingdings" panose="05000000000000000000" pitchFamily="2" charset="2"/>
              <a:buChar char="§"/>
            </a:pPr>
            <a:r>
              <a:rPr lang="en-US" sz="2800" dirty="0"/>
              <a:t>Support:  (2)	Opposed: (0)	Neutral: (0)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90" y="74756"/>
            <a:ext cx="1918647" cy="18397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EFD25D9-9E1D-4B97-97E6-BC6027A7E1DD}"/>
              </a:ext>
            </a:extLst>
          </p:cNvPr>
          <p:cNvSpPr/>
          <p:nvPr/>
        </p:nvSpPr>
        <p:spPr>
          <a:xfrm>
            <a:off x="10704444" y="4112851"/>
            <a:ext cx="225910" cy="18019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15C54C-EE7F-497F-BE33-FBF0F2FD0603}"/>
              </a:ext>
            </a:extLst>
          </p:cNvPr>
          <p:cNvSpPr/>
          <p:nvPr/>
        </p:nvSpPr>
        <p:spPr>
          <a:xfrm>
            <a:off x="10492065" y="5613080"/>
            <a:ext cx="225910" cy="18019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0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5" y="4960137"/>
            <a:ext cx="7772400" cy="146304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community development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8541" y="4895742"/>
            <a:ext cx="3743459" cy="146304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Presented by: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Lety Hernandez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Director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6210" y="78372"/>
            <a:ext cx="8516983" cy="4269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20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BOARD OF ADJUSTMENT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20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CASE NO. 2407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20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223 </a:t>
            </a:r>
            <a:r>
              <a:rPr kumimoji="0" lang="en-US" sz="6000" b="0" i="0" u="none" strike="noStrike" kern="1200" cap="all" spc="200" normalizeH="0" baseline="0" noProof="0" dirty="0" err="1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allen</a:t>
            </a:r>
            <a:r>
              <a:rPr kumimoji="0" lang="en-US" sz="6000" b="0" i="0" u="none" strike="noStrike" kern="1200" cap="all" spc="20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</a:t>
            </a:r>
            <a:r>
              <a:rPr kumimoji="0" lang="en-US" sz="6000" b="0" i="0" u="none" strike="noStrike" kern="1200" cap="all" spc="200" normalizeH="0" baseline="0" noProof="0" dirty="0" err="1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st</a:t>
            </a:r>
            <a:endParaRPr kumimoji="0" lang="en-US" sz="6000" b="0" i="0" u="none" strike="noStrike" kern="1200" cap="all" spc="20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all" spc="20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all" spc="200" normalizeH="0" baseline="0" noProof="0" dirty="0">
              <a:ln>
                <a:noFill/>
              </a:ln>
              <a:solidFill>
                <a:srgbClr val="797979">
                  <a:lumMod val="90000"/>
                  <a:lumOff val="10000"/>
                </a:srgb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6" y="4707377"/>
            <a:ext cx="1918647" cy="1839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80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accent2"/>
                </a:solidFill>
              </a:rPr>
              <a:t>Property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03495" y="2533349"/>
            <a:ext cx="3640705" cy="40838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SF-A</a:t>
            </a:r>
          </a:p>
          <a:p>
            <a:pPr marL="463550" marR="0" lvl="0" indent="-4635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Southwest side of street</a:t>
            </a:r>
          </a:p>
          <a:p>
            <a:pPr marL="463550" marR="0" lvl="0" indent="-4635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Accessory Structure (Planter Box)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820166" marR="0" lvl="2" indent="-46355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022" y="136699"/>
            <a:ext cx="1920406" cy="1841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98495A-BA7B-4BA9-8DA2-84076420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86" y="2269824"/>
            <a:ext cx="6792409" cy="37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43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rgbClr val="797979"/>
      </a:dk1>
      <a:lt1>
        <a:srgbClr val="FFFFFF"/>
      </a:lt1>
      <a:dk2>
        <a:srgbClr val="FFFFFF"/>
      </a:dk2>
      <a:lt2>
        <a:srgbClr val="D8D6BE"/>
      </a:lt2>
      <a:accent1>
        <a:srgbClr val="A9A57C"/>
      </a:accent1>
      <a:accent2>
        <a:srgbClr val="003366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302</Words>
  <Application>Microsoft Office PowerPoint</Application>
  <PresentationFormat>Widescreen</PresentationFormat>
  <Paragraphs>74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Tw Cen MT</vt:lpstr>
      <vt:lpstr>Tw Cen MT Condensed</vt:lpstr>
      <vt:lpstr>Wingdings</vt:lpstr>
      <vt:lpstr>Wingdings 3</vt:lpstr>
      <vt:lpstr>Integral</vt:lpstr>
      <vt:lpstr> community development </vt:lpstr>
      <vt:lpstr>Property</vt:lpstr>
      <vt:lpstr> PROPOSED</vt:lpstr>
      <vt:lpstr> proposed</vt:lpstr>
      <vt:lpstr> view from imlay st</vt:lpstr>
      <vt:lpstr> p0licy analysis</vt:lpstr>
      <vt:lpstr>Public notification</vt:lpstr>
      <vt:lpstr> community development </vt:lpstr>
      <vt:lpstr>Property</vt:lpstr>
      <vt:lpstr>PREVIOUS &amp; EXISTING SITE</vt:lpstr>
      <vt:lpstr> proposed east elevation</vt:lpstr>
      <vt:lpstr> PROPOSED</vt:lpstr>
      <vt:lpstr> PROPOSED</vt:lpstr>
      <vt:lpstr> EXISTING VIEW</vt:lpstr>
      <vt:lpstr> screening section</vt:lpstr>
      <vt:lpstr> screening section</vt:lpstr>
      <vt:lpstr> screening section</vt:lpstr>
      <vt:lpstr> p0licy analysis</vt:lpstr>
      <vt:lpstr>Public notification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development</dc:title>
  <dc:creator>Lety Hernandez</dc:creator>
  <cp:lastModifiedBy>Lety Hernandez</cp:lastModifiedBy>
  <cp:revision>12</cp:revision>
  <dcterms:created xsi:type="dcterms:W3CDTF">2024-06-05T20:21:54Z</dcterms:created>
  <dcterms:modified xsi:type="dcterms:W3CDTF">2024-08-07T21:52:33Z</dcterms:modified>
</cp:coreProperties>
</file>