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799" r:id="rId2"/>
    <p:sldId id="800" r:id="rId3"/>
    <p:sldId id="814" r:id="rId4"/>
    <p:sldId id="801" r:id="rId5"/>
    <p:sldId id="844" r:id="rId6"/>
    <p:sldId id="813" r:id="rId7"/>
    <p:sldId id="807" r:id="rId8"/>
    <p:sldId id="664" r:id="rId9"/>
    <p:sldId id="650" r:id="rId10"/>
    <p:sldId id="667" r:id="rId11"/>
    <p:sldId id="782" r:id="rId12"/>
    <p:sldId id="839" r:id="rId13"/>
    <p:sldId id="796" r:id="rId14"/>
    <p:sldId id="845" r:id="rId15"/>
    <p:sldId id="675" r:id="rId16"/>
    <p:sldId id="674" r:id="rId17"/>
    <p:sldId id="808" r:id="rId18"/>
    <p:sldId id="809" r:id="rId19"/>
    <p:sldId id="810" r:id="rId20"/>
    <p:sldId id="842" r:id="rId21"/>
    <p:sldId id="843" r:id="rId22"/>
    <p:sldId id="811" r:id="rId23"/>
    <p:sldId id="812" r:id="rId2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8233BD-1645-4889-973F-1E3117A154A7}">
          <p14:sldIdLst>
            <p14:sldId id="799"/>
            <p14:sldId id="800"/>
            <p14:sldId id="814"/>
            <p14:sldId id="801"/>
            <p14:sldId id="844"/>
            <p14:sldId id="813"/>
            <p14:sldId id="807"/>
            <p14:sldId id="664"/>
            <p14:sldId id="650"/>
            <p14:sldId id="667"/>
            <p14:sldId id="782"/>
            <p14:sldId id="839"/>
            <p14:sldId id="796"/>
            <p14:sldId id="845"/>
            <p14:sldId id="675"/>
            <p14:sldId id="674"/>
            <p14:sldId id="808"/>
            <p14:sldId id="809"/>
            <p14:sldId id="810"/>
            <p14:sldId id="842"/>
            <p14:sldId id="843"/>
            <p14:sldId id="811"/>
            <p14:sldId id="8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ty Hernandez" initials="LH" lastIdx="4" clrIdx="0">
    <p:extLst>
      <p:ext uri="{19B8F6BF-5375-455C-9EA6-DF929625EA0E}">
        <p15:presenceInfo xmlns:p15="http://schemas.microsoft.com/office/powerpoint/2012/main" userId="S-1-5-21-1958032118-692986793-14044502-13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2E2B21"/>
    <a:srgbClr val="000000"/>
    <a:srgbClr val="9CB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940" autoAdjust="0"/>
  </p:normalViewPr>
  <p:slideViewPr>
    <p:cSldViewPr snapToGrid="0">
      <p:cViewPr varScale="1">
        <p:scale>
          <a:sx n="62" d="100"/>
          <a:sy n="62" d="100"/>
        </p:scale>
        <p:origin x="24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63" tIns="46581" rIns="93163" bIns="465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63" tIns="46581" rIns="93163" bIns="46581" rtlCol="0"/>
          <a:lstStyle>
            <a:lvl1pPr algn="r">
              <a:defRPr sz="1200"/>
            </a:lvl1pPr>
          </a:lstStyle>
          <a:p>
            <a:fld id="{D64F13FB-D583-4EC5-AC07-4B451779582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4"/>
          </a:xfrm>
          <a:prstGeom prst="rect">
            <a:avLst/>
          </a:prstGeom>
        </p:spPr>
        <p:txBody>
          <a:bodyPr vert="horz" lIns="93163" tIns="46581" rIns="93163" bIns="465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9"/>
            <a:ext cx="3037840" cy="466434"/>
          </a:xfrm>
          <a:prstGeom prst="rect">
            <a:avLst/>
          </a:prstGeom>
        </p:spPr>
        <p:txBody>
          <a:bodyPr vert="horz" lIns="93163" tIns="46581" rIns="93163" bIns="46581" rtlCol="0" anchor="b"/>
          <a:lstStyle>
            <a:lvl1pPr algn="r">
              <a:defRPr sz="1200"/>
            </a:lvl1pPr>
          </a:lstStyle>
          <a:p>
            <a:fld id="{7DF9C82F-2297-4026-A6B1-018FA83A7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85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63" tIns="46581" rIns="93163" bIns="465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63" tIns="46581" rIns="93163" bIns="46581" rtlCol="0"/>
          <a:lstStyle>
            <a:lvl1pPr algn="r">
              <a:defRPr sz="1200"/>
            </a:lvl1pPr>
          </a:lstStyle>
          <a:p>
            <a:fld id="{6DECEFD7-1159-4632-BEE1-9424FBE5DAE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1" rIns="93163" bIns="465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63" tIns="46581" rIns="93163" bIns="4658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4"/>
          </a:xfrm>
          <a:prstGeom prst="rect">
            <a:avLst/>
          </a:prstGeom>
        </p:spPr>
        <p:txBody>
          <a:bodyPr vert="horz" lIns="93163" tIns="46581" rIns="93163" bIns="465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9"/>
            <a:ext cx="3037840" cy="466434"/>
          </a:xfrm>
          <a:prstGeom prst="rect">
            <a:avLst/>
          </a:prstGeom>
        </p:spPr>
        <p:txBody>
          <a:bodyPr vert="horz" lIns="93163" tIns="46581" rIns="93163" bIns="46581" rtlCol="0" anchor="b"/>
          <a:lstStyle>
            <a:lvl1pPr algn="r">
              <a:defRPr sz="1200"/>
            </a:lvl1pPr>
          </a:lstStyle>
          <a:p>
            <a:fld id="{81A287AE-44CE-4587-9B09-197050806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09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Re: preservation - Variances #2 &amp; 3 could only be addressed with substantial and/or full demolition of the existing main structure.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Tandem Parking – Does not meet code requirement for parking size – Minimum 36ft.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Re: Decrease of Area - Results in the elimination one (1) variance (#1) and decreases requested non-conformity an additional two (2)(#4 &amp; 5) of the original request.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287AE-44CE-4587-9B09-197050806F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56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81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287AE-44CE-4587-9B09-197050806F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13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81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287AE-44CE-4587-9B09-197050806F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35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287AE-44CE-4587-9B09-197050806F9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8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81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287AE-44CE-4587-9B09-197050806F9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77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805" y="4960137"/>
            <a:ext cx="7772400" cy="146304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community development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48541" y="4895742"/>
            <a:ext cx="3743459" cy="146304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Presented by: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Lety Hernandez 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Director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46210" y="78372"/>
            <a:ext cx="8516983" cy="42695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chemeClr val="tx2">
                    <a:lumMod val="85000"/>
                  </a:schemeClr>
                </a:solidFill>
              </a:rPr>
              <a:t>BOARD OF ADJUSTMENT</a:t>
            </a:r>
          </a:p>
          <a:p>
            <a:pPr algn="ctr"/>
            <a:r>
              <a:rPr lang="en-US" sz="6000" dirty="0">
                <a:solidFill>
                  <a:schemeClr val="tx2">
                    <a:lumMod val="85000"/>
                  </a:schemeClr>
                </a:solidFill>
              </a:rPr>
              <a:t>CASE NO. 2376</a:t>
            </a:r>
          </a:p>
          <a:p>
            <a:pPr algn="ctr"/>
            <a:r>
              <a:rPr lang="en-US" sz="6000" dirty="0">
                <a:solidFill>
                  <a:schemeClr val="tx2">
                    <a:lumMod val="85000"/>
                  </a:schemeClr>
                </a:solidFill>
              </a:rPr>
              <a:t>130 </a:t>
            </a:r>
            <a:r>
              <a:rPr lang="en-US" sz="6000" dirty="0" err="1">
                <a:solidFill>
                  <a:schemeClr val="tx2">
                    <a:lumMod val="85000"/>
                  </a:schemeClr>
                </a:solidFill>
              </a:rPr>
              <a:t>evans</a:t>
            </a:r>
            <a:r>
              <a:rPr lang="en-US" sz="6000" dirty="0">
                <a:solidFill>
                  <a:schemeClr val="tx2">
                    <a:lumMod val="8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2">
                    <a:lumMod val="85000"/>
                  </a:schemeClr>
                </a:solidFill>
              </a:rPr>
              <a:t>ave</a:t>
            </a:r>
            <a:endParaRPr lang="en-US" sz="6000" dirty="0">
              <a:solidFill>
                <a:schemeClr val="tx2">
                  <a:lumMod val="85000"/>
                </a:schemeClr>
              </a:solidFill>
            </a:endParaRPr>
          </a:p>
          <a:p>
            <a:pPr algn="ctr"/>
            <a:endParaRPr lang="en-US" sz="4800" dirty="0">
              <a:solidFill>
                <a:schemeClr val="tx2">
                  <a:lumMod val="85000"/>
                </a:schemeClr>
              </a:solidFill>
            </a:endParaRPr>
          </a:p>
          <a:p>
            <a:pPr algn="ctr"/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6" y="4707377"/>
            <a:ext cx="1918647" cy="1839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582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0E5C4C-C92D-46D2-B71D-352A23984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134" y="1669948"/>
            <a:ext cx="4418591" cy="3219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28" y="542924"/>
            <a:ext cx="9720072" cy="1008507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2"/>
                </a:solidFill>
              </a:rPr>
            </a:br>
            <a:r>
              <a:rPr lang="en-US" sz="7300" dirty="0">
                <a:solidFill>
                  <a:schemeClr val="accent2"/>
                </a:solidFill>
              </a:rPr>
              <a:t>existing conditions</a:t>
            </a:r>
            <a:endParaRPr lang="en-US" sz="6600" dirty="0">
              <a:solidFill>
                <a:schemeClr val="accent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F96970-796A-4431-8530-2F2E3101C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1522" y="124218"/>
            <a:ext cx="1920406" cy="18411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48A445-D9C7-4AB6-A18B-C53FDC523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72" y="1669948"/>
            <a:ext cx="4245098" cy="2987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094D6D-1A14-4206-BEF8-64384308B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468" y="4238046"/>
            <a:ext cx="4418591" cy="261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44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28" y="542924"/>
            <a:ext cx="9720072" cy="1008507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2"/>
                </a:solidFill>
              </a:rPr>
            </a:br>
            <a:r>
              <a:rPr lang="en-US" sz="7300" dirty="0">
                <a:solidFill>
                  <a:schemeClr val="accent2"/>
                </a:solidFill>
              </a:rPr>
              <a:t>existing site plan</a:t>
            </a:r>
            <a:endParaRPr lang="en-US" sz="6600" dirty="0">
              <a:solidFill>
                <a:schemeClr val="accent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F96970-796A-4431-8530-2F2E3101C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522" y="124218"/>
            <a:ext cx="1920406" cy="18411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0C2BF9-DC79-42FA-8684-08488AD0A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044" y="1551431"/>
            <a:ext cx="7463439" cy="506359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4444A14-1414-4C18-83AE-0E31C75814B6}"/>
              </a:ext>
            </a:extLst>
          </p:cNvPr>
          <p:cNvSpPr/>
          <p:nvPr/>
        </p:nvSpPr>
        <p:spPr>
          <a:xfrm>
            <a:off x="4171949" y="3429000"/>
            <a:ext cx="2085975" cy="208597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A87CC1-04A0-48E6-B590-17B420A094F6}"/>
              </a:ext>
            </a:extLst>
          </p:cNvPr>
          <p:cNvSpPr/>
          <p:nvPr/>
        </p:nvSpPr>
        <p:spPr>
          <a:xfrm>
            <a:off x="4457700" y="3643313"/>
            <a:ext cx="1228725" cy="642937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32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28" y="542924"/>
            <a:ext cx="9720072" cy="1008507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2"/>
                </a:solidFill>
              </a:rPr>
            </a:br>
            <a:r>
              <a:rPr lang="en-US" sz="7300" dirty="0">
                <a:solidFill>
                  <a:schemeClr val="accent2"/>
                </a:solidFill>
              </a:rPr>
              <a:t>proposed site plan</a:t>
            </a:r>
            <a:endParaRPr lang="en-US" sz="6600" dirty="0">
              <a:solidFill>
                <a:schemeClr val="accent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F96970-796A-4431-8530-2F2E3101C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522" y="124218"/>
            <a:ext cx="1920406" cy="18411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A64CA6-BDF3-41B3-BBA4-B82A5A560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997" y="1551431"/>
            <a:ext cx="7649643" cy="49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28" y="542924"/>
            <a:ext cx="9720072" cy="1008507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2"/>
                </a:solidFill>
              </a:rPr>
            </a:br>
            <a:r>
              <a:rPr lang="en-US" sz="7300" dirty="0">
                <a:solidFill>
                  <a:schemeClr val="accent2"/>
                </a:solidFill>
              </a:rPr>
              <a:t>proposed site plan</a:t>
            </a:r>
            <a:endParaRPr lang="en-US" sz="6600" dirty="0">
              <a:solidFill>
                <a:schemeClr val="accent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F96970-796A-4431-8530-2F2E3101C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522" y="124218"/>
            <a:ext cx="1920406" cy="18411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C63896-07A9-473E-8CCD-5B48EA1016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23" t="11168" b="8179"/>
          <a:stretch/>
        </p:blipFill>
        <p:spPr>
          <a:xfrm>
            <a:off x="1654488" y="1756033"/>
            <a:ext cx="8883023" cy="497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70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28" y="542924"/>
            <a:ext cx="9720072" cy="1008507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2"/>
                </a:solidFill>
              </a:rPr>
            </a:br>
            <a:r>
              <a:rPr lang="en-US" sz="7300" dirty="0">
                <a:solidFill>
                  <a:schemeClr val="accent2"/>
                </a:solidFill>
              </a:rPr>
              <a:t>site plan</a:t>
            </a:r>
            <a:endParaRPr lang="en-US" sz="6600" dirty="0">
              <a:solidFill>
                <a:schemeClr val="accent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F96970-796A-4431-8530-2F2E3101C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522" y="124218"/>
            <a:ext cx="1920406" cy="1841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5D165F-CB40-445C-B36B-9A5D224FE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810" y="1647175"/>
            <a:ext cx="8287907" cy="466790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B063E1C-5F38-468F-AA44-3B3511B04C0E}"/>
              </a:ext>
            </a:extLst>
          </p:cNvPr>
          <p:cNvSpPr/>
          <p:nvPr/>
        </p:nvSpPr>
        <p:spPr>
          <a:xfrm>
            <a:off x="7272338" y="3429000"/>
            <a:ext cx="1042987" cy="771525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CF64D-B721-4A5B-AA83-47E8695718E0}"/>
              </a:ext>
            </a:extLst>
          </p:cNvPr>
          <p:cNvSpPr txBox="1"/>
          <p:nvPr/>
        </p:nvSpPr>
        <p:spPr>
          <a:xfrm>
            <a:off x="2539826" y="4251370"/>
            <a:ext cx="185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112 </a:t>
            </a:r>
            <a:r>
              <a:rPr lang="en-US" dirty="0" err="1"/>
              <a:t>Torcido</a:t>
            </a:r>
            <a:r>
              <a:rPr lang="en-US" dirty="0"/>
              <a:t> Dr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2D4A89-0F30-4895-82ED-6AEB4794D7D8}"/>
              </a:ext>
            </a:extLst>
          </p:cNvPr>
          <p:cNvSpPr txBox="1"/>
          <p:nvPr/>
        </p:nvSpPr>
        <p:spPr>
          <a:xfrm>
            <a:off x="5817490" y="4302215"/>
            <a:ext cx="185737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200 Westover Rd</a:t>
            </a:r>
          </a:p>
        </p:txBody>
      </p:sp>
    </p:spTree>
    <p:extLst>
      <p:ext uri="{BB962C8B-B14F-4D97-AF65-F5344CB8AC3E}">
        <p14:creationId xmlns:p14="http://schemas.microsoft.com/office/powerpoint/2010/main" val="91442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28" y="542924"/>
            <a:ext cx="9720072" cy="1008507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2"/>
                </a:solidFill>
              </a:rPr>
            </a:br>
            <a:r>
              <a:rPr lang="en-US" sz="6700" dirty="0">
                <a:solidFill>
                  <a:schemeClr val="accent2"/>
                </a:solidFill>
              </a:rPr>
              <a:t>p0licy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DA3242-C6FE-4335-81A0-481DADA7643B}"/>
              </a:ext>
            </a:extLst>
          </p:cNvPr>
          <p:cNvSpPr txBox="1"/>
          <p:nvPr/>
        </p:nvSpPr>
        <p:spPr>
          <a:xfrm>
            <a:off x="651590" y="1629464"/>
            <a:ext cx="11420338" cy="5144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000" b="1" dirty="0"/>
              <a:t>Hardships</a:t>
            </a:r>
          </a:p>
          <a:p>
            <a:pPr marL="1028700" lvl="1" indent="-57150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000" dirty="0"/>
              <a:t>None identified concerning lot size, lot shape, or topography.</a:t>
            </a:r>
          </a:p>
          <a:p>
            <a:pPr marL="457200" indent="-45720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000" b="1" dirty="0"/>
              <a:t>Considerations</a:t>
            </a:r>
          </a:p>
          <a:p>
            <a:pPr marL="914400" lvl="1" indent="-45720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000" dirty="0"/>
              <a:t>The property has an existing accessory structure and a tennis court.</a:t>
            </a:r>
          </a:p>
          <a:p>
            <a:pPr marL="914400" lvl="1" indent="-45720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000" dirty="0"/>
              <a:t>Owner has historically used the property as the rear yard to the adjoining 112 </a:t>
            </a:r>
            <a:r>
              <a:rPr lang="en-US" sz="3000" dirty="0" err="1"/>
              <a:t>Torcido</a:t>
            </a:r>
            <a:r>
              <a:rPr lang="en-US" sz="3000" dirty="0"/>
              <a:t> Dr.</a:t>
            </a:r>
          </a:p>
          <a:p>
            <a:pPr marL="914400" lvl="1" indent="-45720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000" dirty="0"/>
              <a:t>Applicant has not formally submitted for plan review. Additional variances discovered during the review process, the applicant would be required to return before the board </a:t>
            </a:r>
            <a:r>
              <a:rPr lang="en-US" sz="3000" b="1" dirty="0"/>
              <a:t>or</a:t>
            </a:r>
            <a:r>
              <a:rPr lang="en-US" sz="3000" dirty="0"/>
              <a:t> revise proposed to comply with current regulations.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9D6A8-E625-4760-9E38-348CE1783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522" y="124218"/>
            <a:ext cx="1920406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78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accent2"/>
                </a:solidFill>
              </a:rPr>
              <a:t>Public notification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16" y="1625265"/>
            <a:ext cx="9720071" cy="4394835"/>
          </a:xfrm>
        </p:spPr>
        <p:txBody>
          <a:bodyPr vert="horz" lIns="45720" tIns="45720" rIns="45720" bIns="45720" rtlCol="0">
            <a:normAutofit/>
          </a:bodyPr>
          <a:lstStyle/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200" dirty="0"/>
              <a:t>Postcards - mailed to property owners within a 200-foot radius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200" dirty="0"/>
              <a:t>Notices posted - City website and on property</a:t>
            </a:r>
          </a:p>
          <a:p>
            <a:pPr marL="0" indent="0">
              <a:buNone/>
            </a:pPr>
            <a:endParaRPr lang="en-US" sz="3200" dirty="0"/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200" dirty="0"/>
              <a:t>Responses received: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200" dirty="0"/>
              <a:t>Support:  (1)		Neutral: (0)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200" dirty="0"/>
              <a:t>Oppose:  (1)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690" y="74756"/>
            <a:ext cx="1918647" cy="183976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26E8894-AD79-4E58-B388-7C60CF968AA9}"/>
              </a:ext>
            </a:extLst>
          </p:cNvPr>
          <p:cNvSpPr/>
          <p:nvPr/>
        </p:nvSpPr>
        <p:spPr>
          <a:xfrm>
            <a:off x="10545418" y="5289537"/>
            <a:ext cx="198782" cy="1722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91CBDA-FAC7-4625-A189-7BE7B45EE47E}"/>
              </a:ext>
            </a:extLst>
          </p:cNvPr>
          <p:cNvSpPr/>
          <p:nvPr/>
        </p:nvSpPr>
        <p:spPr>
          <a:xfrm>
            <a:off x="9742669" y="5060457"/>
            <a:ext cx="198782" cy="1722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D356D6-8252-4E3B-9C6E-462FCFF65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3882127"/>
            <a:ext cx="3769529" cy="2814820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C4696BE-D25C-4CCC-BC62-4D0249A61C11}"/>
              </a:ext>
            </a:extLst>
          </p:cNvPr>
          <p:cNvSpPr/>
          <p:nvPr/>
        </p:nvSpPr>
        <p:spPr>
          <a:xfrm>
            <a:off x="9672638" y="5100638"/>
            <a:ext cx="957262" cy="600075"/>
          </a:xfrm>
          <a:custGeom>
            <a:avLst/>
            <a:gdLst>
              <a:gd name="connsiteX0" fmla="*/ 0 w 957262"/>
              <a:gd name="connsiteY0" fmla="*/ 0 h 600075"/>
              <a:gd name="connsiteX1" fmla="*/ 957262 w 957262"/>
              <a:gd name="connsiteY1" fmla="*/ 14287 h 600075"/>
              <a:gd name="connsiteX2" fmla="*/ 871537 w 957262"/>
              <a:gd name="connsiteY2" fmla="*/ 300037 h 600075"/>
              <a:gd name="connsiteX3" fmla="*/ 871537 w 957262"/>
              <a:gd name="connsiteY3" fmla="*/ 528637 h 600075"/>
              <a:gd name="connsiteX4" fmla="*/ 857250 w 957262"/>
              <a:gd name="connsiteY4" fmla="*/ 600075 h 600075"/>
              <a:gd name="connsiteX5" fmla="*/ 400050 w 957262"/>
              <a:gd name="connsiteY5" fmla="*/ 442912 h 600075"/>
              <a:gd name="connsiteX6" fmla="*/ 28575 w 957262"/>
              <a:gd name="connsiteY6" fmla="*/ 557212 h 600075"/>
              <a:gd name="connsiteX7" fmla="*/ 0 w 957262"/>
              <a:gd name="connsiteY7" fmla="*/ 0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7262" h="600075">
                <a:moveTo>
                  <a:pt x="0" y="0"/>
                </a:moveTo>
                <a:lnTo>
                  <a:pt x="957262" y="14287"/>
                </a:lnTo>
                <a:lnTo>
                  <a:pt x="871537" y="300037"/>
                </a:lnTo>
                <a:lnTo>
                  <a:pt x="871537" y="528637"/>
                </a:lnTo>
                <a:lnTo>
                  <a:pt x="857250" y="600075"/>
                </a:lnTo>
                <a:lnTo>
                  <a:pt x="400050" y="442912"/>
                </a:lnTo>
                <a:lnTo>
                  <a:pt x="28575" y="557212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27B0701-3ABF-4B68-A313-467EB92B7AB7}"/>
              </a:ext>
            </a:extLst>
          </p:cNvPr>
          <p:cNvSpPr/>
          <p:nvPr/>
        </p:nvSpPr>
        <p:spPr>
          <a:xfrm>
            <a:off x="10602808" y="4462127"/>
            <a:ext cx="198782" cy="1722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07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805" y="4960137"/>
            <a:ext cx="7772400" cy="146304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community development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48541" y="4895742"/>
            <a:ext cx="3743459" cy="146304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Presented by: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Lety Hernandez 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Director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46210" y="78372"/>
            <a:ext cx="8516983" cy="42695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chemeClr val="tx2">
                    <a:lumMod val="85000"/>
                  </a:schemeClr>
                </a:solidFill>
              </a:rPr>
              <a:t>BOARD OF ADJUSTMENT</a:t>
            </a:r>
          </a:p>
          <a:p>
            <a:pPr algn="ctr"/>
            <a:r>
              <a:rPr lang="en-US" sz="6000" dirty="0">
                <a:solidFill>
                  <a:schemeClr val="tx2">
                    <a:lumMod val="85000"/>
                  </a:schemeClr>
                </a:solidFill>
              </a:rPr>
              <a:t>CASE NO. 2383</a:t>
            </a:r>
          </a:p>
          <a:p>
            <a:pPr algn="ctr"/>
            <a:r>
              <a:rPr lang="en-US" sz="6000" dirty="0">
                <a:solidFill>
                  <a:schemeClr val="tx2">
                    <a:lumMod val="85000"/>
                  </a:schemeClr>
                </a:solidFill>
              </a:rPr>
              <a:t>259 Montclair </a:t>
            </a:r>
            <a:r>
              <a:rPr lang="en-US" sz="6000" dirty="0" err="1">
                <a:solidFill>
                  <a:schemeClr val="tx2">
                    <a:lumMod val="85000"/>
                  </a:schemeClr>
                </a:solidFill>
              </a:rPr>
              <a:t>st</a:t>
            </a:r>
            <a:endParaRPr lang="en-US" sz="6000" dirty="0">
              <a:solidFill>
                <a:schemeClr val="tx2">
                  <a:lumMod val="85000"/>
                </a:schemeClr>
              </a:solidFill>
            </a:endParaRPr>
          </a:p>
          <a:p>
            <a:pPr algn="ctr"/>
            <a:endParaRPr lang="en-US" sz="4800" dirty="0">
              <a:solidFill>
                <a:schemeClr val="tx2">
                  <a:lumMod val="85000"/>
                </a:schemeClr>
              </a:solidFill>
            </a:endParaRPr>
          </a:p>
          <a:p>
            <a:pPr algn="ctr"/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6" y="4707377"/>
            <a:ext cx="1918647" cy="1839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0834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solidFill>
                  <a:schemeClr val="accent2"/>
                </a:solidFill>
              </a:rPr>
              <a:t>Property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54347" y="2541408"/>
            <a:ext cx="3489853" cy="3204004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600" dirty="0"/>
              <a:t>2F-C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600" dirty="0"/>
              <a:t>Northern corner of Montclair at Kokomo St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600" dirty="0"/>
              <a:t>Circular Driveway</a:t>
            </a:r>
          </a:p>
          <a:p>
            <a:pPr marL="637286" lvl="1" indent="-46355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200" dirty="0"/>
          </a:p>
          <a:p>
            <a:pPr marL="820166" lvl="2" indent="-463550">
              <a:buFont typeface="Wingdings" panose="05000000000000000000" pitchFamily="2" charset="2"/>
              <a:buChar char="§"/>
            </a:pP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022" y="136699"/>
            <a:ext cx="1920406" cy="1841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229CC6-6A05-4484-9DCC-5EDBEB6F8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90" y="1849631"/>
            <a:ext cx="6230219" cy="45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04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28" y="542924"/>
            <a:ext cx="9720072" cy="1008507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2"/>
                </a:solidFill>
              </a:rPr>
            </a:br>
            <a:r>
              <a:rPr lang="en-US" sz="7300" dirty="0">
                <a:solidFill>
                  <a:schemeClr val="accent2"/>
                </a:solidFill>
              </a:rPr>
              <a:t>proposed site plan</a:t>
            </a:r>
            <a:endParaRPr lang="en-US" sz="6600" dirty="0">
              <a:solidFill>
                <a:schemeClr val="accent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F96970-796A-4431-8530-2F2E3101C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522" y="124218"/>
            <a:ext cx="1920406" cy="18411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460A45-0CD4-491A-B8A2-48E03408C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085548" y="-570193"/>
            <a:ext cx="4848122" cy="97598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69198B-0992-4014-AFF7-EA63843D3C47}"/>
              </a:ext>
            </a:extLst>
          </p:cNvPr>
          <p:cNvSpPr txBox="1"/>
          <p:nvPr/>
        </p:nvSpPr>
        <p:spPr>
          <a:xfrm>
            <a:off x="10829401" y="6364450"/>
            <a:ext cx="1362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5BCCB8F-2A5E-4CBD-9381-A7BD56D763BE}"/>
              </a:ext>
            </a:extLst>
          </p:cNvPr>
          <p:cNvCxnSpPr>
            <a:cxnSpLocks/>
          </p:cNvCxnSpPr>
          <p:nvPr/>
        </p:nvCxnSpPr>
        <p:spPr>
          <a:xfrm flipH="1">
            <a:off x="10715784" y="6726259"/>
            <a:ext cx="519925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10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solidFill>
                  <a:schemeClr val="accent2"/>
                </a:solidFill>
              </a:rPr>
              <a:t>Property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03495" y="2533349"/>
            <a:ext cx="3985329" cy="3204004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600" dirty="0"/>
              <a:t>SF-A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600" dirty="0"/>
              <a:t>South side of street between Columbine St and Broadway St.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600" dirty="0"/>
              <a:t>Replace off-street parking</a:t>
            </a:r>
          </a:p>
          <a:p>
            <a:pPr marL="637286" lvl="1" indent="-46355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200" dirty="0"/>
          </a:p>
          <a:p>
            <a:pPr marL="820166" lvl="2" indent="-463550">
              <a:buFont typeface="Wingdings" panose="05000000000000000000" pitchFamily="2" charset="2"/>
              <a:buChar char="§"/>
            </a:pP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022" y="136699"/>
            <a:ext cx="1920406" cy="18411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739D28-5C28-4A57-92E0-4DB956AB2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75" y="2513282"/>
            <a:ext cx="6284051" cy="375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96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69F795-2F96-4B0D-B77B-8756CEFD2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58" y="5072943"/>
            <a:ext cx="5392754" cy="1785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28" y="542924"/>
            <a:ext cx="9720072" cy="1008507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2"/>
                </a:solidFill>
              </a:rPr>
            </a:br>
            <a:r>
              <a:rPr lang="en-US" sz="7300" dirty="0">
                <a:solidFill>
                  <a:schemeClr val="accent2"/>
                </a:solidFill>
              </a:rPr>
              <a:t>proposed conditions</a:t>
            </a:r>
            <a:endParaRPr lang="en-US" sz="6600" dirty="0">
              <a:solidFill>
                <a:schemeClr val="accent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F96970-796A-4431-8530-2F2E3101C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1522" y="124218"/>
            <a:ext cx="1920406" cy="18411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B152CE-93ED-4830-B389-2CE6857FC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167452" y="-616020"/>
            <a:ext cx="3634934" cy="7969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1433F4-9AB2-4AC4-B973-A2507D3664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458" y="5458306"/>
            <a:ext cx="5914226" cy="13711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A32AA9-AB7D-4289-B962-6DF31E0B656F}"/>
              </a:ext>
            </a:extLst>
          </p:cNvPr>
          <p:cNvSpPr/>
          <p:nvPr/>
        </p:nvSpPr>
        <p:spPr>
          <a:xfrm>
            <a:off x="6200774" y="1671634"/>
            <a:ext cx="1815631" cy="340130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19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28" y="542924"/>
            <a:ext cx="9720072" cy="1008507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2"/>
                </a:solidFill>
              </a:rPr>
            </a:br>
            <a:r>
              <a:rPr lang="en-US" sz="7300" dirty="0">
                <a:solidFill>
                  <a:schemeClr val="accent2"/>
                </a:solidFill>
              </a:rPr>
              <a:t>proposed site plan</a:t>
            </a:r>
            <a:endParaRPr lang="en-US" sz="6600" dirty="0">
              <a:solidFill>
                <a:schemeClr val="accent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F96970-796A-4431-8530-2F2E3101C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522" y="124218"/>
            <a:ext cx="1920406" cy="18411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CFF1BC-09CF-469B-8125-04902BE892B2}"/>
              </a:ext>
            </a:extLst>
          </p:cNvPr>
          <p:cNvSpPr txBox="1"/>
          <p:nvPr/>
        </p:nvSpPr>
        <p:spPr>
          <a:xfrm>
            <a:off x="871727" y="5947370"/>
            <a:ext cx="4896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Size: 10ft by 10ft (100sq ft)</a:t>
            </a:r>
          </a:p>
          <a:p>
            <a:r>
              <a:rPr lang="en-US" dirty="0"/>
              <a:t>Top of Plate from FF: 7ft 6-½ inches </a:t>
            </a:r>
          </a:p>
          <a:p>
            <a:r>
              <a:rPr lang="en-US" dirty="0"/>
              <a:t>Top of Shed Roof from FF: 11ft 6-½ inches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DE78D6-8F7B-4031-A376-6BDC4C629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21" y="1510628"/>
            <a:ext cx="10793036" cy="506162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55F2A55-B496-4187-B241-9BDEFC892E83}"/>
              </a:ext>
            </a:extLst>
          </p:cNvPr>
          <p:cNvSpPr/>
          <p:nvPr/>
        </p:nvSpPr>
        <p:spPr>
          <a:xfrm>
            <a:off x="8386763" y="1965370"/>
            <a:ext cx="2695394" cy="460687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73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28" y="542924"/>
            <a:ext cx="9720072" cy="1008507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2"/>
                </a:solidFill>
              </a:rPr>
            </a:br>
            <a:r>
              <a:rPr lang="en-US" sz="6700" dirty="0">
                <a:solidFill>
                  <a:schemeClr val="accent2"/>
                </a:solidFill>
              </a:rPr>
              <a:t>p0licy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DA3242-C6FE-4335-81A0-481DADA7643B}"/>
              </a:ext>
            </a:extLst>
          </p:cNvPr>
          <p:cNvSpPr txBox="1"/>
          <p:nvPr/>
        </p:nvSpPr>
        <p:spPr>
          <a:xfrm>
            <a:off x="651590" y="1629464"/>
            <a:ext cx="11420338" cy="6667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b="1" dirty="0"/>
              <a:t>Hardships</a:t>
            </a:r>
          </a:p>
          <a:p>
            <a:pPr marL="1028700" lvl="1" indent="-57150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dirty="0"/>
              <a:t>None identified concerning lot size, lot shape, or topography.</a:t>
            </a:r>
          </a:p>
          <a:p>
            <a:pPr marL="457200" indent="-45720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b="1" dirty="0"/>
              <a:t>Considerations</a:t>
            </a:r>
          </a:p>
          <a:p>
            <a:pPr marL="914400" lvl="1" indent="-45720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dirty="0"/>
              <a:t>Improvements in conjunction with new construction that will provide rear access to covered parking.</a:t>
            </a:r>
          </a:p>
          <a:p>
            <a:pPr marL="914400" lvl="1" indent="-45720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dirty="0"/>
              <a:t>Proposed landscaping would minimize view of flatwork.</a:t>
            </a:r>
          </a:p>
          <a:p>
            <a:pPr marL="914400" lvl="1" indent="-45720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dirty="0"/>
              <a:t>Plan review process has not been completed. If additional variances are discovered, applicant would need to return before the board or revise the proposed to comply with current regulations.</a:t>
            </a:r>
          </a:p>
          <a:p>
            <a:pPr lvl="1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  <a:buSzPct val="100000"/>
            </a:pPr>
            <a:endParaRPr lang="en-US" sz="3200" dirty="0"/>
          </a:p>
          <a:p>
            <a:pPr marL="914400" lvl="1" indent="-4572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9D6A8-E625-4760-9E38-348CE1783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1522" y="124218"/>
            <a:ext cx="1920406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28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38EC56-5C1A-4A61-B35F-9FDA7F576E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50" r="17862" b="16206"/>
          <a:stretch/>
        </p:blipFill>
        <p:spPr>
          <a:xfrm>
            <a:off x="8520447" y="3633263"/>
            <a:ext cx="3604890" cy="3149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accent2"/>
                </a:solidFill>
              </a:rPr>
              <a:t>Public notification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16" y="1625265"/>
            <a:ext cx="9720071" cy="4394835"/>
          </a:xfrm>
        </p:spPr>
        <p:txBody>
          <a:bodyPr vert="horz" lIns="45720" tIns="45720" rIns="45720" bIns="45720" rtlCol="0">
            <a:normAutofit/>
          </a:bodyPr>
          <a:lstStyle/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200" dirty="0"/>
              <a:t>Postcards - mailed to property owners within a 200-foot radius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200" dirty="0"/>
              <a:t>Notices posted - City website and on property</a:t>
            </a:r>
          </a:p>
          <a:p>
            <a:pPr marL="0" indent="0">
              <a:buNone/>
            </a:pPr>
            <a:endParaRPr lang="en-US" sz="3200" dirty="0"/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200" dirty="0"/>
              <a:t>Responses received: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200" dirty="0"/>
              <a:t>Support:  (3)		Neutral: (0)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200" dirty="0"/>
              <a:t>Oppose:  (0)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690" y="74756"/>
            <a:ext cx="1918647" cy="183976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BEB92A3-9F77-47E3-A0C8-1F49054C0150}"/>
              </a:ext>
            </a:extLst>
          </p:cNvPr>
          <p:cNvSpPr/>
          <p:nvPr/>
        </p:nvSpPr>
        <p:spPr>
          <a:xfrm>
            <a:off x="9579916" y="5314536"/>
            <a:ext cx="198782" cy="1722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1A5E7AB-EF4C-4A40-BF8D-E5E4B8065E07}"/>
              </a:ext>
            </a:extLst>
          </p:cNvPr>
          <p:cNvSpPr/>
          <p:nvPr/>
        </p:nvSpPr>
        <p:spPr>
          <a:xfrm>
            <a:off x="10229850" y="5072063"/>
            <a:ext cx="228600" cy="657225"/>
          </a:xfrm>
          <a:custGeom>
            <a:avLst/>
            <a:gdLst>
              <a:gd name="connsiteX0" fmla="*/ 0 w 228600"/>
              <a:gd name="connsiteY0" fmla="*/ 0 h 657225"/>
              <a:gd name="connsiteX1" fmla="*/ 214313 w 228600"/>
              <a:gd name="connsiteY1" fmla="*/ 0 h 657225"/>
              <a:gd name="connsiteX2" fmla="*/ 228600 w 228600"/>
              <a:gd name="connsiteY2" fmla="*/ 657225 h 657225"/>
              <a:gd name="connsiteX3" fmla="*/ 0 w 228600"/>
              <a:gd name="connsiteY3" fmla="*/ 642937 h 657225"/>
              <a:gd name="connsiteX4" fmla="*/ 0 w 228600"/>
              <a:gd name="connsiteY4" fmla="*/ 0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657225">
                <a:moveTo>
                  <a:pt x="0" y="0"/>
                </a:moveTo>
                <a:lnTo>
                  <a:pt x="214313" y="0"/>
                </a:lnTo>
                <a:lnTo>
                  <a:pt x="228600" y="657225"/>
                </a:lnTo>
                <a:lnTo>
                  <a:pt x="0" y="642937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403A92F-0423-4300-AAF8-F2CED33D47A2}"/>
              </a:ext>
            </a:extLst>
          </p:cNvPr>
          <p:cNvSpPr/>
          <p:nvPr/>
        </p:nvSpPr>
        <p:spPr>
          <a:xfrm>
            <a:off x="10212766" y="6226353"/>
            <a:ext cx="198782" cy="1722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C4385A4-BEEE-4DDB-A0CC-466972751EE0}"/>
              </a:ext>
            </a:extLst>
          </p:cNvPr>
          <p:cNvSpPr/>
          <p:nvPr/>
        </p:nvSpPr>
        <p:spPr>
          <a:xfrm>
            <a:off x="10026780" y="4692019"/>
            <a:ext cx="198782" cy="1722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90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28" y="542924"/>
            <a:ext cx="9720072" cy="1008507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2"/>
                </a:solidFill>
              </a:rPr>
            </a:br>
            <a:r>
              <a:rPr lang="en-US" sz="7300" dirty="0">
                <a:solidFill>
                  <a:schemeClr val="accent2"/>
                </a:solidFill>
              </a:rPr>
              <a:t>existing conditions</a:t>
            </a:r>
            <a:endParaRPr lang="en-US" sz="6600" dirty="0">
              <a:solidFill>
                <a:schemeClr val="accent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F96970-796A-4431-8530-2F2E3101C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522" y="124218"/>
            <a:ext cx="1920406" cy="18411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E4EEA1-3ADB-469F-A978-AF5F86C3E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24" y="1965371"/>
            <a:ext cx="5866525" cy="3996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D85913-50D1-4B6A-8EF3-16ADDA576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960" y="4002785"/>
            <a:ext cx="6676968" cy="274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55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28" y="542924"/>
            <a:ext cx="9720072" cy="1008507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2"/>
                </a:solidFill>
              </a:rPr>
            </a:br>
            <a:r>
              <a:rPr lang="en-US" sz="7300" dirty="0">
                <a:solidFill>
                  <a:schemeClr val="accent2"/>
                </a:solidFill>
              </a:rPr>
              <a:t>original proposal</a:t>
            </a:r>
            <a:endParaRPr lang="en-US" sz="6600" dirty="0">
              <a:solidFill>
                <a:schemeClr val="accent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F96970-796A-4431-8530-2F2E3101C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522" y="124218"/>
            <a:ext cx="1920406" cy="1841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B0AB69-C2D5-478F-AE34-6E6976A92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551431"/>
            <a:ext cx="5575783" cy="47381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E8847F-A1D6-43AF-AB12-6900E072E527}"/>
              </a:ext>
            </a:extLst>
          </p:cNvPr>
          <p:cNvSpPr/>
          <p:nvPr/>
        </p:nvSpPr>
        <p:spPr>
          <a:xfrm>
            <a:off x="5109883" y="2559939"/>
            <a:ext cx="618564" cy="2254108"/>
          </a:xfrm>
          <a:prstGeom prst="rect">
            <a:avLst/>
          </a:prstGeom>
          <a:pattFill prst="pct70">
            <a:fgClr>
              <a:srgbClr val="0070C0"/>
            </a:fgClr>
            <a:bgClr>
              <a:schemeClr val="bg1"/>
            </a:bgClr>
          </a:patt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3B2DCC-7527-4A57-82E9-BF54A108A8B1}"/>
              </a:ext>
            </a:extLst>
          </p:cNvPr>
          <p:cNvSpPr/>
          <p:nvPr/>
        </p:nvSpPr>
        <p:spPr>
          <a:xfrm>
            <a:off x="4174377" y="2559938"/>
            <a:ext cx="1554069" cy="2402026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E9B339-F043-4075-91A6-38E041D2D167}"/>
              </a:ext>
            </a:extLst>
          </p:cNvPr>
          <p:cNvSpPr txBox="1"/>
          <p:nvPr/>
        </p:nvSpPr>
        <p:spPr>
          <a:xfrm>
            <a:off x="7726680" y="5089267"/>
            <a:ext cx="35890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Approach – 20ft width</a:t>
            </a:r>
          </a:p>
          <a:p>
            <a:r>
              <a:rPr lang="en-US" dirty="0"/>
              <a:t>Driveway – 24ft depth</a:t>
            </a:r>
          </a:p>
          <a:p>
            <a:r>
              <a:rPr lang="en-US" dirty="0"/>
              <a:t>Materials – Concrete</a:t>
            </a:r>
          </a:p>
          <a:p>
            <a:r>
              <a:rPr lang="en-US" dirty="0"/>
              <a:t>Total area – </a:t>
            </a:r>
            <a:r>
              <a:rPr lang="en-US" b="1" dirty="0"/>
              <a:t>600 </a:t>
            </a:r>
            <a:r>
              <a:rPr lang="en-US" b="1" dirty="0" err="1"/>
              <a:t>sq</a:t>
            </a:r>
            <a:r>
              <a:rPr lang="en-US" b="1" dirty="0"/>
              <a:t> ft</a:t>
            </a:r>
          </a:p>
          <a:p>
            <a:r>
              <a:rPr lang="en-US" dirty="0"/>
              <a:t>Total Front Yd SB – </a:t>
            </a:r>
            <a:r>
              <a:rPr lang="en-US" b="1" dirty="0"/>
              <a:t>480sq ft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96A7BEA-C386-4E9C-B1EE-A1A5031E697B}"/>
              </a:ext>
            </a:extLst>
          </p:cNvPr>
          <p:cNvCxnSpPr>
            <a:cxnSpLocks/>
          </p:cNvCxnSpPr>
          <p:nvPr/>
        </p:nvCxnSpPr>
        <p:spPr>
          <a:xfrm>
            <a:off x="3962400" y="3300413"/>
            <a:ext cx="0" cy="1661551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A4C856-42C5-4029-8EA3-6E05986FBAD6}"/>
              </a:ext>
            </a:extLst>
          </p:cNvPr>
          <p:cNvCxnSpPr/>
          <p:nvPr/>
        </p:nvCxnSpPr>
        <p:spPr>
          <a:xfrm>
            <a:off x="4159137" y="2346960"/>
            <a:ext cx="1554069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0A7BECC-4B2A-4116-887B-7E6619339682}"/>
              </a:ext>
            </a:extLst>
          </p:cNvPr>
          <p:cNvSpPr txBox="1"/>
          <p:nvPr/>
        </p:nvSpPr>
        <p:spPr>
          <a:xfrm>
            <a:off x="5115879" y="1941192"/>
            <a:ext cx="7297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20ft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E644C8-4F4A-423A-A08F-14CD613DB0D3}"/>
              </a:ext>
            </a:extLst>
          </p:cNvPr>
          <p:cNvSpPr txBox="1"/>
          <p:nvPr/>
        </p:nvSpPr>
        <p:spPr>
          <a:xfrm>
            <a:off x="3337932" y="3478526"/>
            <a:ext cx="58393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24ft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31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5A17F26-5B71-45DD-A079-474FE82DDA4C}"/>
              </a:ext>
            </a:extLst>
          </p:cNvPr>
          <p:cNvSpPr txBox="1"/>
          <p:nvPr/>
        </p:nvSpPr>
        <p:spPr>
          <a:xfrm>
            <a:off x="4844877" y="1551431"/>
            <a:ext cx="5839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18ft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33BDA0-0FC7-4BB7-927C-8BB8098F3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28" y="1830906"/>
            <a:ext cx="6034874" cy="471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28" y="542924"/>
            <a:ext cx="9720072" cy="1008507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2"/>
                </a:solidFill>
              </a:rPr>
            </a:br>
            <a:r>
              <a:rPr lang="en-US" sz="7300" dirty="0">
                <a:solidFill>
                  <a:schemeClr val="accent2"/>
                </a:solidFill>
              </a:rPr>
              <a:t>revised site plan</a:t>
            </a:r>
            <a:endParaRPr lang="en-US" sz="6600" dirty="0">
              <a:solidFill>
                <a:schemeClr val="accent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F96970-796A-4431-8530-2F2E3101C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1522" y="124218"/>
            <a:ext cx="1920406" cy="18411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A3B2DCC-7527-4A57-82E9-BF54A108A8B1}"/>
              </a:ext>
            </a:extLst>
          </p:cNvPr>
          <p:cNvSpPr/>
          <p:nvPr/>
        </p:nvSpPr>
        <p:spPr>
          <a:xfrm>
            <a:off x="4177695" y="1965370"/>
            <a:ext cx="1918305" cy="2759030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3953CB-7407-4C82-A0D8-AE847E34031E}"/>
              </a:ext>
            </a:extLst>
          </p:cNvPr>
          <p:cNvSpPr txBox="1"/>
          <p:nvPr/>
        </p:nvSpPr>
        <p:spPr>
          <a:xfrm>
            <a:off x="6700838" y="4660748"/>
            <a:ext cx="53710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Approach – 18ft width (Decrease to variance #5)</a:t>
            </a:r>
          </a:p>
          <a:p>
            <a:r>
              <a:rPr lang="en-US" dirty="0"/>
              <a:t>Driveway – 18ft depth (Decrease to variance #4)</a:t>
            </a:r>
          </a:p>
          <a:p>
            <a:r>
              <a:rPr lang="en-US" dirty="0"/>
              <a:t>Materials – Pavers</a:t>
            </a:r>
          </a:p>
          <a:p>
            <a:r>
              <a:rPr lang="en-US" dirty="0"/>
              <a:t>Total Area – 432 </a:t>
            </a:r>
            <a:r>
              <a:rPr lang="en-US" dirty="0" err="1"/>
              <a:t>sq</a:t>
            </a:r>
            <a:r>
              <a:rPr lang="en-US" dirty="0"/>
              <a:t> ft</a:t>
            </a:r>
          </a:p>
          <a:p>
            <a:r>
              <a:rPr lang="en-US" dirty="0"/>
              <a:t>Total Front Yd SB – </a:t>
            </a:r>
            <a:r>
              <a:rPr lang="en-US" b="1" dirty="0"/>
              <a:t>324sq ft</a:t>
            </a:r>
          </a:p>
          <a:p>
            <a:r>
              <a:rPr lang="en-US" dirty="0"/>
              <a:t>Impervious Coverage – </a:t>
            </a:r>
            <a:r>
              <a:rPr lang="en-US" b="1" dirty="0"/>
              <a:t>21.6%</a:t>
            </a:r>
            <a:r>
              <a:rPr lang="en-US" dirty="0"/>
              <a:t> (Eliminates variance #1)</a:t>
            </a:r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0D6302C-A287-42AA-99BD-48821AFE1B8C}"/>
              </a:ext>
            </a:extLst>
          </p:cNvPr>
          <p:cNvCxnSpPr/>
          <p:nvPr/>
        </p:nvCxnSpPr>
        <p:spPr>
          <a:xfrm>
            <a:off x="4177695" y="1830906"/>
            <a:ext cx="1918305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8C7609-FEC8-4D7C-9AA3-E881C0F699BD}"/>
              </a:ext>
            </a:extLst>
          </p:cNvPr>
          <p:cNvCxnSpPr>
            <a:cxnSpLocks/>
          </p:cNvCxnSpPr>
          <p:nvPr/>
        </p:nvCxnSpPr>
        <p:spPr>
          <a:xfrm>
            <a:off x="4015772" y="2714625"/>
            <a:ext cx="0" cy="2009775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74C0302-D3AE-436E-A9B1-8728C4073A5E}"/>
              </a:ext>
            </a:extLst>
          </p:cNvPr>
          <p:cNvSpPr txBox="1"/>
          <p:nvPr/>
        </p:nvSpPr>
        <p:spPr>
          <a:xfrm>
            <a:off x="3367093" y="3429000"/>
            <a:ext cx="5839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18ft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87FF91-0B25-4A00-A3A2-81E39BE86BAD}"/>
              </a:ext>
            </a:extLst>
          </p:cNvPr>
          <p:cNvSpPr txBox="1"/>
          <p:nvPr/>
        </p:nvSpPr>
        <p:spPr>
          <a:xfrm>
            <a:off x="6557963" y="4078069"/>
            <a:ext cx="26060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34ft from property line to main structure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B9A2337-B635-447D-9151-DB3A9D4AA4B9}"/>
              </a:ext>
            </a:extLst>
          </p:cNvPr>
          <p:cNvCxnSpPr/>
          <p:nvPr/>
        </p:nvCxnSpPr>
        <p:spPr>
          <a:xfrm>
            <a:off x="6557963" y="2714625"/>
            <a:ext cx="0" cy="4143375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535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28" y="542924"/>
            <a:ext cx="9720072" cy="1008507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2"/>
                </a:solidFill>
              </a:rPr>
            </a:br>
            <a:r>
              <a:rPr lang="en-US" sz="6700" dirty="0">
                <a:solidFill>
                  <a:schemeClr val="accent2"/>
                </a:solidFill>
              </a:rPr>
              <a:t>p0licy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DA3242-C6FE-4335-81A0-481DADA7643B}"/>
              </a:ext>
            </a:extLst>
          </p:cNvPr>
          <p:cNvSpPr txBox="1"/>
          <p:nvPr/>
        </p:nvSpPr>
        <p:spPr>
          <a:xfrm>
            <a:off x="651590" y="1629464"/>
            <a:ext cx="11420338" cy="431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000" b="1" dirty="0"/>
              <a:t>Hardships</a:t>
            </a:r>
          </a:p>
          <a:p>
            <a:pPr marL="1028700" lvl="1" indent="-57150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000" dirty="0"/>
              <a:t>None identified concerning lot size, lot shape, or topography.</a:t>
            </a:r>
          </a:p>
          <a:p>
            <a:pPr marL="457200" indent="-45720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000" b="1" dirty="0"/>
              <a:t>Considerations</a:t>
            </a:r>
          </a:p>
          <a:p>
            <a:pPr marL="914400" lvl="1" indent="-45720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000" dirty="0"/>
              <a:t>Preservation of the existing non-conforming main structure limits placement of improvements. </a:t>
            </a:r>
          </a:p>
          <a:p>
            <a:pPr marL="914400" lvl="1" indent="-45720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000" dirty="0"/>
              <a:t>Tandem parking, currently, due to the current front yard setback to the main structure of 34.7ft.</a:t>
            </a:r>
          </a:p>
          <a:p>
            <a:pPr marL="914400" lvl="1" indent="-45720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000" dirty="0"/>
              <a:t>Overall size of the parking area decreased.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9D6A8-E625-4760-9E38-348CE1783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1522" y="124218"/>
            <a:ext cx="1920406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7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A5CBF8DC-EB68-4EEF-A111-50ACE0ADDF1F}"/>
              </a:ext>
            </a:extLst>
          </p:cNvPr>
          <p:cNvSpPr/>
          <p:nvPr/>
        </p:nvSpPr>
        <p:spPr>
          <a:xfrm>
            <a:off x="9800220" y="6477937"/>
            <a:ext cx="198782" cy="1722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BEE0A6C-916C-4457-AFC0-4F654A889A18}"/>
              </a:ext>
            </a:extLst>
          </p:cNvPr>
          <p:cNvSpPr/>
          <p:nvPr/>
        </p:nvSpPr>
        <p:spPr>
          <a:xfrm>
            <a:off x="10197787" y="5682810"/>
            <a:ext cx="198782" cy="1722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B746C4-20AA-47B3-A701-9E1570A7768E}"/>
              </a:ext>
            </a:extLst>
          </p:cNvPr>
          <p:cNvSpPr/>
          <p:nvPr/>
        </p:nvSpPr>
        <p:spPr>
          <a:xfrm>
            <a:off x="10012252" y="5682810"/>
            <a:ext cx="198782" cy="1722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accent2"/>
                </a:solidFill>
              </a:rPr>
              <a:t>Public notification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16" y="1625265"/>
            <a:ext cx="9720071" cy="4394835"/>
          </a:xfrm>
        </p:spPr>
        <p:txBody>
          <a:bodyPr vert="horz" lIns="45720" tIns="45720" rIns="45720" bIns="45720" rtlCol="0">
            <a:normAutofit/>
          </a:bodyPr>
          <a:lstStyle/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200" dirty="0"/>
              <a:t>Postcards - mailed to property owners within a 200-foot radius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200" dirty="0"/>
              <a:t>Notices posted - City website and on property</a:t>
            </a:r>
          </a:p>
          <a:p>
            <a:pPr marL="0" indent="0">
              <a:buNone/>
            </a:pPr>
            <a:endParaRPr lang="en-US" sz="3200" dirty="0"/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200" dirty="0"/>
              <a:t>Responses received: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200" dirty="0"/>
              <a:t>Support:  (6)		Neutral: (0)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200" dirty="0"/>
              <a:t>Oppose:  (0)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690" y="74756"/>
            <a:ext cx="1918647" cy="1839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007DC3-E8CF-4273-9853-416A80227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763" y="3731812"/>
            <a:ext cx="3527952" cy="29502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13741F-9098-4304-86E0-324BCE3B2F2A}"/>
              </a:ext>
            </a:extLst>
          </p:cNvPr>
          <p:cNvSpPr/>
          <p:nvPr/>
        </p:nvSpPr>
        <p:spPr>
          <a:xfrm>
            <a:off x="10050363" y="4806480"/>
            <a:ext cx="198783" cy="594195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A0FF28-AE69-4839-8B00-1F9066DBA2A6}"/>
              </a:ext>
            </a:extLst>
          </p:cNvPr>
          <p:cNvSpPr/>
          <p:nvPr/>
        </p:nvSpPr>
        <p:spPr>
          <a:xfrm>
            <a:off x="10672760" y="4225479"/>
            <a:ext cx="198782" cy="1722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31D2541-EC6B-4F66-9789-E93574E25BAB}"/>
              </a:ext>
            </a:extLst>
          </p:cNvPr>
          <p:cNvSpPr/>
          <p:nvPr/>
        </p:nvSpPr>
        <p:spPr>
          <a:xfrm>
            <a:off x="9610912" y="4973575"/>
            <a:ext cx="198782" cy="1722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05C27C9-28D3-48D6-8D95-3296A69248E5}"/>
              </a:ext>
            </a:extLst>
          </p:cNvPr>
          <p:cNvSpPr/>
          <p:nvPr/>
        </p:nvSpPr>
        <p:spPr>
          <a:xfrm>
            <a:off x="11331221" y="4880587"/>
            <a:ext cx="198782" cy="1722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AD4C48-18D2-4E0A-B219-CAF9A55EF275}"/>
              </a:ext>
            </a:extLst>
          </p:cNvPr>
          <p:cNvSpPr/>
          <p:nvPr/>
        </p:nvSpPr>
        <p:spPr>
          <a:xfrm>
            <a:off x="10230838" y="4214160"/>
            <a:ext cx="198782" cy="1722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BF95E1F-AE66-4084-8FBA-DADC391C5D92}"/>
              </a:ext>
            </a:extLst>
          </p:cNvPr>
          <p:cNvSpPr/>
          <p:nvPr/>
        </p:nvSpPr>
        <p:spPr>
          <a:xfrm>
            <a:off x="9998370" y="4229655"/>
            <a:ext cx="198782" cy="1722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3E93AD4-5D0F-428A-A81A-DFA35CDB8EAA}"/>
              </a:ext>
            </a:extLst>
          </p:cNvPr>
          <p:cNvSpPr/>
          <p:nvPr/>
        </p:nvSpPr>
        <p:spPr>
          <a:xfrm>
            <a:off x="9827887" y="4989073"/>
            <a:ext cx="198782" cy="1722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7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805" y="4960137"/>
            <a:ext cx="7772400" cy="146304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community development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48541" y="4895742"/>
            <a:ext cx="3743459" cy="146304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Presented by: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Lety Hernandez 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Director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46210" y="78372"/>
            <a:ext cx="8516983" cy="42695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chemeClr val="tx2">
                    <a:lumMod val="85000"/>
                  </a:schemeClr>
                </a:solidFill>
              </a:rPr>
              <a:t>BOARD OF ADJUSTMENT</a:t>
            </a:r>
          </a:p>
          <a:p>
            <a:pPr algn="ctr"/>
            <a:r>
              <a:rPr lang="en-US" sz="6000" dirty="0">
                <a:solidFill>
                  <a:schemeClr val="tx2">
                    <a:lumMod val="85000"/>
                  </a:schemeClr>
                </a:solidFill>
              </a:rPr>
              <a:t>CASE NO. 2382</a:t>
            </a:r>
          </a:p>
          <a:p>
            <a:pPr algn="ctr"/>
            <a:r>
              <a:rPr lang="en-US" sz="6000" dirty="0">
                <a:solidFill>
                  <a:schemeClr val="tx2">
                    <a:lumMod val="85000"/>
                  </a:schemeClr>
                </a:solidFill>
              </a:rPr>
              <a:t>200 Westover </a:t>
            </a:r>
            <a:r>
              <a:rPr lang="en-US" sz="6000" dirty="0" err="1">
                <a:solidFill>
                  <a:schemeClr val="tx2">
                    <a:lumMod val="85000"/>
                  </a:schemeClr>
                </a:solidFill>
              </a:rPr>
              <a:t>rd</a:t>
            </a:r>
            <a:endParaRPr lang="en-US" sz="6000" dirty="0">
              <a:solidFill>
                <a:schemeClr val="tx2">
                  <a:lumMod val="85000"/>
                </a:schemeClr>
              </a:solidFill>
            </a:endParaRPr>
          </a:p>
          <a:p>
            <a:pPr algn="ctr"/>
            <a:endParaRPr lang="en-US" sz="4800" dirty="0">
              <a:solidFill>
                <a:schemeClr val="tx2">
                  <a:lumMod val="85000"/>
                </a:schemeClr>
              </a:solidFill>
            </a:endParaRPr>
          </a:p>
          <a:p>
            <a:pPr algn="ctr"/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6" y="4707377"/>
            <a:ext cx="1918647" cy="1839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3334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E38CF8A-07BA-4939-8065-092C1F79D1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02" t="21481" r="14992"/>
          <a:stretch/>
        </p:blipFill>
        <p:spPr>
          <a:xfrm>
            <a:off x="1024128" y="1713356"/>
            <a:ext cx="5404314" cy="4880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solidFill>
                  <a:schemeClr val="accent2"/>
                </a:solidFill>
              </a:rPr>
              <a:t>Property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03495" y="2260272"/>
            <a:ext cx="3985329" cy="3739435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600" dirty="0"/>
              <a:t>SF-A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600" dirty="0"/>
              <a:t>South side of Westover Rd at the intersection of Patterson Ave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3600" dirty="0"/>
              <a:t>Addition to Accessory Structure</a:t>
            </a:r>
          </a:p>
          <a:p>
            <a:pPr marL="0" indent="0">
              <a:buNone/>
            </a:pPr>
            <a:endParaRPr lang="en-US" sz="3200" dirty="0"/>
          </a:p>
          <a:p>
            <a:pPr marL="820166" lvl="2" indent="-463550">
              <a:buFont typeface="Wingdings" panose="05000000000000000000" pitchFamily="2" charset="2"/>
              <a:buChar char="§"/>
            </a:pP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022" y="136699"/>
            <a:ext cx="1920406" cy="1841152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D1D5199-823A-4FB8-8625-BBA5E692B170}"/>
              </a:ext>
            </a:extLst>
          </p:cNvPr>
          <p:cNvSpPr/>
          <p:nvPr/>
        </p:nvSpPr>
        <p:spPr>
          <a:xfrm>
            <a:off x="3328987" y="3758513"/>
            <a:ext cx="957263" cy="627749"/>
          </a:xfrm>
          <a:custGeom>
            <a:avLst/>
            <a:gdLst>
              <a:gd name="connsiteX0" fmla="*/ 0 w 1257300"/>
              <a:gd name="connsiteY0" fmla="*/ 0 h 742950"/>
              <a:gd name="connsiteX1" fmla="*/ 1257300 w 1257300"/>
              <a:gd name="connsiteY1" fmla="*/ 0 h 742950"/>
              <a:gd name="connsiteX2" fmla="*/ 1143000 w 1257300"/>
              <a:gd name="connsiteY2" fmla="*/ 342900 h 742950"/>
              <a:gd name="connsiteX3" fmla="*/ 1128712 w 1257300"/>
              <a:gd name="connsiteY3" fmla="*/ 728663 h 742950"/>
              <a:gd name="connsiteX4" fmla="*/ 500062 w 1257300"/>
              <a:gd name="connsiteY4" fmla="*/ 585788 h 742950"/>
              <a:gd name="connsiteX5" fmla="*/ 57150 w 1257300"/>
              <a:gd name="connsiteY5" fmla="*/ 728663 h 742950"/>
              <a:gd name="connsiteX6" fmla="*/ 14287 w 1257300"/>
              <a:gd name="connsiteY6" fmla="*/ 742950 h 742950"/>
              <a:gd name="connsiteX7" fmla="*/ 0 w 1257300"/>
              <a:gd name="connsiteY7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7300" h="742950">
                <a:moveTo>
                  <a:pt x="0" y="0"/>
                </a:moveTo>
                <a:lnTo>
                  <a:pt x="1257300" y="0"/>
                </a:lnTo>
                <a:lnTo>
                  <a:pt x="1143000" y="342900"/>
                </a:lnTo>
                <a:lnTo>
                  <a:pt x="1128712" y="728663"/>
                </a:lnTo>
                <a:lnTo>
                  <a:pt x="500062" y="585788"/>
                </a:lnTo>
                <a:lnTo>
                  <a:pt x="57150" y="728663"/>
                </a:lnTo>
                <a:lnTo>
                  <a:pt x="14287" y="74295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07AAC38-7F17-4E7F-8C1C-8EF25FEAAF58}"/>
              </a:ext>
            </a:extLst>
          </p:cNvPr>
          <p:cNvSpPr/>
          <p:nvPr/>
        </p:nvSpPr>
        <p:spPr>
          <a:xfrm>
            <a:off x="2714626" y="3757611"/>
            <a:ext cx="614362" cy="900114"/>
          </a:xfrm>
          <a:custGeom>
            <a:avLst/>
            <a:gdLst>
              <a:gd name="connsiteX0" fmla="*/ 0 w 614363"/>
              <a:gd name="connsiteY0" fmla="*/ 14288 h 1028700"/>
              <a:gd name="connsiteX1" fmla="*/ 600075 w 614363"/>
              <a:gd name="connsiteY1" fmla="*/ 0 h 1028700"/>
              <a:gd name="connsiteX2" fmla="*/ 614363 w 614363"/>
              <a:gd name="connsiteY2" fmla="*/ 685800 h 1028700"/>
              <a:gd name="connsiteX3" fmla="*/ 14288 w 614363"/>
              <a:gd name="connsiteY3" fmla="*/ 1028700 h 1028700"/>
              <a:gd name="connsiteX4" fmla="*/ 0 w 614363"/>
              <a:gd name="connsiteY4" fmla="*/ 14288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363" h="1028700">
                <a:moveTo>
                  <a:pt x="0" y="14288"/>
                </a:moveTo>
                <a:lnTo>
                  <a:pt x="600075" y="0"/>
                </a:lnTo>
                <a:lnTo>
                  <a:pt x="614363" y="685800"/>
                </a:lnTo>
                <a:lnTo>
                  <a:pt x="14288" y="1028700"/>
                </a:lnTo>
                <a:lnTo>
                  <a:pt x="0" y="14288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23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rgbClr val="797979"/>
      </a:dk1>
      <a:lt1>
        <a:srgbClr val="FFFFFF"/>
      </a:lt1>
      <a:dk2>
        <a:srgbClr val="FFFFFF"/>
      </a:dk2>
      <a:lt2>
        <a:srgbClr val="D8D6BE"/>
      </a:lt2>
      <a:accent1>
        <a:srgbClr val="A9A57C"/>
      </a:accent1>
      <a:accent2>
        <a:srgbClr val="003366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62339</TotalTime>
  <Words>674</Words>
  <Application>Microsoft Office PowerPoint</Application>
  <PresentationFormat>Widescreen</PresentationFormat>
  <Paragraphs>121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Tw Cen MT</vt:lpstr>
      <vt:lpstr>Tw Cen MT Condensed</vt:lpstr>
      <vt:lpstr>Wingdings</vt:lpstr>
      <vt:lpstr>Wingdings 3</vt:lpstr>
      <vt:lpstr>Integral</vt:lpstr>
      <vt:lpstr> community development </vt:lpstr>
      <vt:lpstr>Property</vt:lpstr>
      <vt:lpstr> existing conditions</vt:lpstr>
      <vt:lpstr> original proposal</vt:lpstr>
      <vt:lpstr> revised site plan</vt:lpstr>
      <vt:lpstr> p0licy analysis</vt:lpstr>
      <vt:lpstr>Public notification</vt:lpstr>
      <vt:lpstr> community development </vt:lpstr>
      <vt:lpstr>Property</vt:lpstr>
      <vt:lpstr> existing conditions</vt:lpstr>
      <vt:lpstr> existing site plan</vt:lpstr>
      <vt:lpstr> proposed site plan</vt:lpstr>
      <vt:lpstr> proposed site plan</vt:lpstr>
      <vt:lpstr> site plan</vt:lpstr>
      <vt:lpstr> p0licy analysis</vt:lpstr>
      <vt:lpstr>Public notification</vt:lpstr>
      <vt:lpstr> community development </vt:lpstr>
      <vt:lpstr>Property</vt:lpstr>
      <vt:lpstr> proposed site plan</vt:lpstr>
      <vt:lpstr> proposed conditions</vt:lpstr>
      <vt:lpstr> proposed site plan</vt:lpstr>
      <vt:lpstr> p0licy analysis</vt:lpstr>
      <vt:lpstr>Public notification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Architectural review board</dc:title>
  <dc:creator>lhernandez</dc:creator>
  <cp:lastModifiedBy>Lety Hernandez</cp:lastModifiedBy>
  <cp:revision>539</cp:revision>
  <cp:lastPrinted>2022-08-03T21:08:29Z</cp:lastPrinted>
  <dcterms:created xsi:type="dcterms:W3CDTF">2019-01-25T16:27:30Z</dcterms:created>
  <dcterms:modified xsi:type="dcterms:W3CDTF">2023-04-05T21:49:21Z</dcterms:modified>
</cp:coreProperties>
</file>