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2" r:id="rId1"/>
  </p:sldMasterIdLst>
  <p:notesMasterIdLst>
    <p:notesMasterId r:id="rId53"/>
  </p:notesMasterIdLst>
  <p:sldIdLst>
    <p:sldId id="815" r:id="rId2"/>
    <p:sldId id="816" r:id="rId3"/>
    <p:sldId id="826" r:id="rId4"/>
    <p:sldId id="830" r:id="rId5"/>
    <p:sldId id="836" r:id="rId6"/>
    <p:sldId id="818" r:id="rId7"/>
    <p:sldId id="821" r:id="rId8"/>
    <p:sldId id="832" r:id="rId9"/>
    <p:sldId id="831" r:id="rId10"/>
    <p:sldId id="835" r:id="rId11"/>
    <p:sldId id="822" r:id="rId12"/>
    <p:sldId id="876" r:id="rId13"/>
    <p:sldId id="877" r:id="rId14"/>
    <p:sldId id="878" r:id="rId15"/>
    <p:sldId id="879" r:id="rId16"/>
    <p:sldId id="761" r:id="rId17"/>
    <p:sldId id="834" r:id="rId18"/>
    <p:sldId id="880" r:id="rId19"/>
    <p:sldId id="256" r:id="rId20"/>
    <p:sldId id="257" r:id="rId21"/>
    <p:sldId id="833" r:id="rId22"/>
    <p:sldId id="759" r:id="rId23"/>
    <p:sldId id="847" r:id="rId24"/>
    <p:sldId id="848" r:id="rId25"/>
    <p:sldId id="846" r:id="rId26"/>
    <p:sldId id="763" r:id="rId27"/>
    <p:sldId id="849" r:id="rId28"/>
    <p:sldId id="800" r:id="rId29"/>
    <p:sldId id="802" r:id="rId30"/>
    <p:sldId id="803" r:id="rId31"/>
    <p:sldId id="804" r:id="rId32"/>
    <p:sldId id="805" r:id="rId33"/>
    <p:sldId id="856" r:id="rId34"/>
    <p:sldId id="857" r:id="rId35"/>
    <p:sldId id="858" r:id="rId36"/>
    <p:sldId id="859" r:id="rId37"/>
    <p:sldId id="861" r:id="rId38"/>
    <p:sldId id="867" r:id="rId39"/>
    <p:sldId id="865" r:id="rId40"/>
    <p:sldId id="866" r:id="rId41"/>
    <p:sldId id="868" r:id="rId42"/>
    <p:sldId id="869" r:id="rId43"/>
    <p:sldId id="870" r:id="rId44"/>
    <p:sldId id="871" r:id="rId45"/>
    <p:sldId id="872" r:id="rId46"/>
    <p:sldId id="873" r:id="rId47"/>
    <p:sldId id="874" r:id="rId48"/>
    <p:sldId id="875" r:id="rId49"/>
    <p:sldId id="862" r:id="rId50"/>
    <p:sldId id="863" r:id="rId51"/>
    <p:sldId id="864" r:id="rId52"/>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1106" autoAdjust="0"/>
  </p:normalViewPr>
  <p:slideViewPr>
    <p:cSldViewPr snapToGrid="0">
      <p:cViewPr varScale="1">
        <p:scale>
          <a:sx n="111" d="100"/>
          <a:sy n="111" d="100"/>
        </p:scale>
        <p:origin x="2148" y="96"/>
      </p:cViewPr>
      <p:guideLst/>
    </p:cSldViewPr>
  </p:slideViewPr>
  <p:notesTextViewPr>
    <p:cViewPr>
      <p:scale>
        <a:sx n="1" d="1"/>
        <a:sy n="1" d="1"/>
      </p:scale>
      <p:origin x="0" y="0"/>
    </p:cViewPr>
  </p:notesTextViewPr>
  <p:notesViewPr>
    <p:cSldViewPr snapToGrid="0">
      <p:cViewPr varScale="1">
        <p:scale>
          <a:sx n="69" d="100"/>
          <a:sy n="69" d="100"/>
        </p:scale>
        <p:origin x="118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7071"/>
          </a:xfrm>
          <a:prstGeom prst="rect">
            <a:avLst/>
          </a:prstGeom>
        </p:spPr>
        <p:txBody>
          <a:bodyPr vert="horz" lIns="93304" tIns="46653" rIns="93304" bIns="46653" rtlCol="0"/>
          <a:lstStyle>
            <a:lvl1pPr algn="l">
              <a:defRPr sz="1300"/>
            </a:lvl1pPr>
          </a:lstStyle>
          <a:p>
            <a:endParaRPr lang="en-US"/>
          </a:p>
        </p:txBody>
      </p:sp>
      <p:sp>
        <p:nvSpPr>
          <p:cNvPr id="3" name="Date Placeholder 2"/>
          <p:cNvSpPr>
            <a:spLocks noGrp="1"/>
          </p:cNvSpPr>
          <p:nvPr>
            <p:ph type="dt" idx="1"/>
          </p:nvPr>
        </p:nvSpPr>
        <p:spPr>
          <a:xfrm>
            <a:off x="3978131" y="2"/>
            <a:ext cx="3043343" cy="467071"/>
          </a:xfrm>
          <a:prstGeom prst="rect">
            <a:avLst/>
          </a:prstGeom>
        </p:spPr>
        <p:txBody>
          <a:bodyPr vert="horz" lIns="93304" tIns="46653" rIns="93304" bIns="46653" rtlCol="0"/>
          <a:lstStyle>
            <a:lvl1pPr algn="r">
              <a:defRPr sz="1300"/>
            </a:lvl1pPr>
          </a:lstStyle>
          <a:p>
            <a:fld id="{6DECEFD7-1159-4632-BEE1-9424FBE5DAEF}" type="datetimeFigureOut">
              <a:rPr lang="en-US" smtClean="0"/>
              <a:t>2/27/2026</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04" tIns="46653" rIns="93304" bIns="46653" rtlCol="0" anchor="ctr"/>
          <a:lstStyle/>
          <a:p>
            <a:endParaRPr lang="en-US"/>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04" tIns="46653" rIns="93304" bIns="4665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04" tIns="46653" rIns="93304" bIns="46653"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04" tIns="46653" rIns="93304" bIns="46653" rtlCol="0" anchor="b"/>
          <a:lstStyle>
            <a:lvl1pPr algn="r">
              <a:defRPr sz="1300"/>
            </a:lvl1pPr>
          </a:lstStyle>
          <a:p>
            <a:fld id="{81A287AE-44CE-4587-9B09-197050806F9A}" type="slidenum">
              <a:rPr lang="en-US" smtClean="0"/>
              <a:t>‹#›</a:t>
            </a:fld>
            <a:endParaRPr lang="en-US"/>
          </a:p>
        </p:txBody>
      </p:sp>
    </p:spTree>
    <p:extLst>
      <p:ext uri="{BB962C8B-B14F-4D97-AF65-F5344CB8AC3E}">
        <p14:creationId xmlns:p14="http://schemas.microsoft.com/office/powerpoint/2010/main" val="1225009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287AE-44CE-4587-9B09-197050806F9A}" type="slidenum">
              <a:rPr lang="en-US" smtClean="0"/>
              <a:t>6</a:t>
            </a:fld>
            <a:endParaRPr lang="en-US"/>
          </a:p>
        </p:txBody>
      </p:sp>
    </p:spTree>
    <p:extLst>
      <p:ext uri="{BB962C8B-B14F-4D97-AF65-F5344CB8AC3E}">
        <p14:creationId xmlns:p14="http://schemas.microsoft.com/office/powerpoint/2010/main" val="63968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Applicant has not confirmed which option they will select.</a:t>
            </a:r>
          </a:p>
        </p:txBody>
      </p:sp>
      <p:sp>
        <p:nvSpPr>
          <p:cNvPr id="4" name="Slide Number Placeholder 3"/>
          <p:cNvSpPr>
            <a:spLocks noGrp="1"/>
          </p:cNvSpPr>
          <p:nvPr>
            <p:ph type="sldNum" sz="quarter" idx="5"/>
          </p:nvPr>
        </p:nvSpPr>
        <p:spPr/>
        <p:txBody>
          <a:bodyPr/>
          <a:lstStyle/>
          <a:p>
            <a:fld id="{81A287AE-44CE-4587-9B09-197050806F9A}" type="slidenum">
              <a:rPr lang="en-US" smtClean="0"/>
              <a:t>8</a:t>
            </a:fld>
            <a:endParaRPr lang="en-US"/>
          </a:p>
        </p:txBody>
      </p:sp>
    </p:spTree>
    <p:extLst>
      <p:ext uri="{BB962C8B-B14F-4D97-AF65-F5344CB8AC3E}">
        <p14:creationId xmlns:p14="http://schemas.microsoft.com/office/powerpoint/2010/main" val="62167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287AE-44CE-4587-9B09-197050806F9A}" type="slidenum">
              <a:rPr lang="en-US" smtClean="0"/>
              <a:t>9</a:t>
            </a:fld>
            <a:endParaRPr lang="en-US"/>
          </a:p>
        </p:txBody>
      </p:sp>
    </p:spTree>
    <p:extLst>
      <p:ext uri="{BB962C8B-B14F-4D97-AF65-F5344CB8AC3E}">
        <p14:creationId xmlns:p14="http://schemas.microsoft.com/office/powerpoint/2010/main" val="2128650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287AE-44CE-4587-9B09-197050806F9A}" type="slidenum">
              <a:rPr lang="en-US" smtClean="0"/>
              <a:t>10</a:t>
            </a:fld>
            <a:endParaRPr lang="en-US"/>
          </a:p>
        </p:txBody>
      </p:sp>
    </p:spTree>
    <p:extLst>
      <p:ext uri="{BB962C8B-B14F-4D97-AF65-F5344CB8AC3E}">
        <p14:creationId xmlns:p14="http://schemas.microsoft.com/office/powerpoint/2010/main" val="1007120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287AE-44CE-4587-9B09-197050806F9A}" type="slidenum">
              <a:rPr lang="en-US" smtClean="0"/>
              <a:t>11</a:t>
            </a:fld>
            <a:endParaRPr lang="en-US"/>
          </a:p>
        </p:txBody>
      </p:sp>
    </p:spTree>
    <p:extLst>
      <p:ext uri="{BB962C8B-B14F-4D97-AF65-F5344CB8AC3E}">
        <p14:creationId xmlns:p14="http://schemas.microsoft.com/office/powerpoint/2010/main" val="4066778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287AE-44CE-4587-9B09-197050806F9A}" type="slidenum">
              <a:rPr lang="en-US" smtClean="0"/>
              <a:t>29</a:t>
            </a:fld>
            <a:endParaRPr lang="en-US"/>
          </a:p>
        </p:txBody>
      </p:sp>
    </p:spTree>
    <p:extLst>
      <p:ext uri="{BB962C8B-B14F-4D97-AF65-F5344CB8AC3E}">
        <p14:creationId xmlns:p14="http://schemas.microsoft.com/office/powerpoint/2010/main" val="150864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287AE-44CE-4587-9B09-197050806F9A}" type="slidenum">
              <a:rPr lang="en-US" smtClean="0"/>
              <a:t>30</a:t>
            </a:fld>
            <a:endParaRPr lang="en-US"/>
          </a:p>
        </p:txBody>
      </p:sp>
    </p:spTree>
    <p:extLst>
      <p:ext uri="{BB962C8B-B14F-4D97-AF65-F5344CB8AC3E}">
        <p14:creationId xmlns:p14="http://schemas.microsoft.com/office/powerpoint/2010/main" val="190610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287AE-44CE-4587-9B09-197050806F9A}" type="slidenum">
              <a:rPr lang="en-US" smtClean="0"/>
              <a:t>31</a:t>
            </a:fld>
            <a:endParaRPr lang="en-US"/>
          </a:p>
        </p:txBody>
      </p:sp>
    </p:spTree>
    <p:extLst>
      <p:ext uri="{BB962C8B-B14F-4D97-AF65-F5344CB8AC3E}">
        <p14:creationId xmlns:p14="http://schemas.microsoft.com/office/powerpoint/2010/main" val="1609746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smtClean="0"/>
              <a:pPr/>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7993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50658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77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8259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271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8975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54254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5673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42679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05069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2/27/2026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934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smtClean="0"/>
              <a:pPr/>
              <a:t>2/27/2026</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28207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805" y="4960137"/>
            <a:ext cx="7772400" cy="1463040"/>
          </a:xfrm>
        </p:spPr>
        <p:txBody>
          <a:bodyPr/>
          <a:lstStyle/>
          <a:p>
            <a:r>
              <a:rPr lang="en-US" dirty="0">
                <a:solidFill>
                  <a:schemeClr val="accent2">
                    <a:lumMod val="75000"/>
                  </a:schemeClr>
                </a:solidFill>
              </a:rPr>
              <a:t>Community development</a:t>
            </a:r>
          </a:p>
        </p:txBody>
      </p:sp>
      <p:sp>
        <p:nvSpPr>
          <p:cNvPr id="3" name="Subtitle 2"/>
          <p:cNvSpPr>
            <a:spLocks noGrp="1"/>
          </p:cNvSpPr>
          <p:nvPr>
            <p:ph type="subTitle" idx="1"/>
          </p:nvPr>
        </p:nvSpPr>
        <p:spPr>
          <a:xfrm>
            <a:off x="8448541" y="4895742"/>
            <a:ext cx="3743459" cy="1463040"/>
          </a:xfrm>
        </p:spPr>
        <p:txBody>
          <a:bodyPr>
            <a:noAutofit/>
          </a:bodyPr>
          <a:lstStyle/>
          <a:p>
            <a:r>
              <a:rPr lang="en-US" sz="2400" dirty="0">
                <a:solidFill>
                  <a:schemeClr val="accent2">
                    <a:lumMod val="75000"/>
                  </a:schemeClr>
                </a:solidFill>
              </a:rPr>
              <a:t>Presented by:</a:t>
            </a:r>
          </a:p>
          <a:p>
            <a:r>
              <a:rPr lang="en-US" sz="2400" dirty="0">
                <a:solidFill>
                  <a:schemeClr val="accent2">
                    <a:lumMod val="75000"/>
                  </a:schemeClr>
                </a:solidFill>
              </a:rPr>
              <a:t>Tyler Brewer</a:t>
            </a:r>
          </a:p>
          <a:p>
            <a:r>
              <a:rPr lang="en-US" sz="2400" dirty="0">
                <a:solidFill>
                  <a:schemeClr val="accent2">
                    <a:lumMod val="75000"/>
                  </a:schemeClr>
                </a:solidFill>
              </a:rPr>
              <a:t>Senior Planner</a:t>
            </a:r>
          </a:p>
        </p:txBody>
      </p:sp>
      <p:sp>
        <p:nvSpPr>
          <p:cNvPr id="7" name="Title 1"/>
          <p:cNvSpPr txBox="1">
            <a:spLocks/>
          </p:cNvSpPr>
          <p:nvPr/>
        </p:nvSpPr>
        <p:spPr>
          <a:xfrm>
            <a:off x="1052423" y="104504"/>
            <a:ext cx="9972135" cy="4478904"/>
          </a:xfrm>
          <a:prstGeom prst="rect">
            <a:avLst/>
          </a:prstGeom>
        </p:spPr>
        <p:txBody>
          <a:bodyPr vert="horz" lIns="91440" tIns="45720" rIns="91440" bIns="45720" rtlCol="0" anchor="b">
            <a:no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algn="ctr"/>
            <a:endParaRPr lang="en-US" sz="6000" dirty="0">
              <a:solidFill>
                <a:schemeClr val="tx2">
                  <a:lumMod val="85000"/>
                </a:schemeClr>
              </a:solidFill>
            </a:endParaRPr>
          </a:p>
          <a:p>
            <a:pPr algn="ctr"/>
            <a:endParaRPr lang="en-US" sz="6000" dirty="0">
              <a:solidFill>
                <a:schemeClr val="tx2">
                  <a:lumMod val="85000"/>
                </a:schemeClr>
              </a:solidFill>
            </a:endParaRPr>
          </a:p>
          <a:p>
            <a:pPr algn="ctr"/>
            <a:r>
              <a:rPr lang="en-US" sz="6000" dirty="0">
                <a:solidFill>
                  <a:schemeClr val="tx2">
                    <a:lumMod val="85000"/>
                  </a:schemeClr>
                </a:solidFill>
              </a:rPr>
              <a:t>P&amp;Z Case no. 456/457</a:t>
            </a:r>
          </a:p>
          <a:p>
            <a:pPr algn="ctr"/>
            <a:r>
              <a:rPr lang="en-US" sz="6000" dirty="0">
                <a:solidFill>
                  <a:schemeClr val="tx2">
                    <a:lumMod val="85000"/>
                  </a:schemeClr>
                </a:solidFill>
              </a:rPr>
              <a:t>401 </a:t>
            </a:r>
            <a:r>
              <a:rPr lang="en-US" sz="6000" dirty="0" err="1">
                <a:solidFill>
                  <a:schemeClr val="tx2">
                    <a:lumMod val="85000"/>
                  </a:schemeClr>
                </a:solidFill>
              </a:rPr>
              <a:t>harrison</a:t>
            </a:r>
            <a:r>
              <a:rPr lang="en-US" sz="6000" dirty="0">
                <a:solidFill>
                  <a:schemeClr val="tx2">
                    <a:lumMod val="85000"/>
                  </a:schemeClr>
                </a:solidFill>
              </a:rPr>
              <a:t> </a:t>
            </a:r>
            <a:r>
              <a:rPr lang="en-US" sz="6000" dirty="0" err="1">
                <a:solidFill>
                  <a:schemeClr val="tx2">
                    <a:lumMod val="85000"/>
                  </a:schemeClr>
                </a:solidFill>
              </a:rPr>
              <a:t>ave</a:t>
            </a:r>
            <a:r>
              <a:rPr lang="en-US" sz="6000" dirty="0">
                <a:solidFill>
                  <a:schemeClr val="tx2">
                    <a:lumMod val="85000"/>
                  </a:schemeClr>
                </a:solidFill>
              </a:rPr>
              <a:t> &amp; 213 </a:t>
            </a:r>
            <a:r>
              <a:rPr lang="en-US" sz="6000" dirty="0" err="1">
                <a:solidFill>
                  <a:schemeClr val="tx2">
                    <a:lumMod val="85000"/>
                  </a:schemeClr>
                </a:solidFill>
              </a:rPr>
              <a:t>allen</a:t>
            </a:r>
            <a:r>
              <a:rPr lang="en-US" sz="6000" dirty="0">
                <a:solidFill>
                  <a:schemeClr val="tx2">
                    <a:lumMod val="85000"/>
                  </a:schemeClr>
                </a:solidFill>
              </a:rPr>
              <a:t> </a:t>
            </a:r>
            <a:r>
              <a:rPr lang="en-US" sz="6000" dirty="0" err="1">
                <a:solidFill>
                  <a:schemeClr val="tx2">
                    <a:lumMod val="85000"/>
                  </a:schemeClr>
                </a:solidFill>
              </a:rPr>
              <a:t>st</a:t>
            </a:r>
            <a:endParaRPr lang="en-US" sz="6000" dirty="0">
              <a:solidFill>
                <a:schemeClr val="tx2">
                  <a:lumMod val="85000"/>
                </a:schemeClr>
              </a:solidFill>
            </a:endParaRPr>
          </a:p>
          <a:p>
            <a:pPr algn="ctr"/>
            <a:endParaRPr lang="en-US" sz="4800" dirty="0">
              <a:solidFill>
                <a:schemeClr val="tx2">
                  <a:lumMod val="85000"/>
                </a:schemeClr>
              </a:solidFill>
            </a:endParaRPr>
          </a:p>
          <a:p>
            <a:pPr algn="ctr"/>
            <a:r>
              <a:rPr lang="en-US" sz="4000" dirty="0">
                <a:solidFill>
                  <a:schemeClr val="tx2">
                    <a:lumMod val="85000"/>
                  </a:schemeClr>
                </a:solidFill>
              </a:rPr>
              <a:t>march 02, 2026</a:t>
            </a:r>
          </a:p>
          <a:p>
            <a:pPr algn="ctr"/>
            <a:endParaRPr lang="en-US" sz="4000" dirty="0"/>
          </a:p>
        </p:txBody>
      </p:sp>
      <p:pic>
        <p:nvPicPr>
          <p:cNvPr id="9" name="Picture 8"/>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0506" y="4707377"/>
            <a:ext cx="1918647" cy="1839769"/>
          </a:xfrm>
          <a:prstGeom prst="rect">
            <a:avLst/>
          </a:prstGeom>
          <a:noFill/>
          <a:ln>
            <a:noFill/>
          </a:ln>
        </p:spPr>
      </p:pic>
    </p:spTree>
    <p:extLst>
      <p:ext uri="{BB962C8B-B14F-4D97-AF65-F5344CB8AC3E}">
        <p14:creationId xmlns:p14="http://schemas.microsoft.com/office/powerpoint/2010/main" val="1037713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Public notification – 401 </a:t>
            </a:r>
            <a:r>
              <a:rPr lang="en-US" sz="6000" dirty="0" err="1">
                <a:solidFill>
                  <a:schemeClr val="accent2">
                    <a:lumMod val="75000"/>
                  </a:schemeClr>
                </a:solidFill>
              </a:rPr>
              <a:t>harrison</a:t>
            </a:r>
            <a:endParaRPr lang="en-US" sz="6000" dirty="0">
              <a:solidFill>
                <a:schemeClr val="accent2">
                  <a:lumMod val="75000"/>
                </a:schemeClr>
              </a:solidFill>
            </a:endParaRPr>
          </a:p>
        </p:txBody>
      </p:sp>
      <p:sp>
        <p:nvSpPr>
          <p:cNvPr id="3" name="Content Placeholder 2"/>
          <p:cNvSpPr>
            <a:spLocks noGrp="1"/>
          </p:cNvSpPr>
          <p:nvPr>
            <p:ph idx="1"/>
          </p:nvPr>
        </p:nvSpPr>
        <p:spPr>
          <a:xfrm>
            <a:off x="614826" y="1776046"/>
            <a:ext cx="7164711" cy="4853354"/>
          </a:xfrm>
        </p:spPr>
        <p:txBody>
          <a:bodyPr>
            <a:normAutofit/>
          </a:bodyPr>
          <a:lstStyle/>
          <a:p>
            <a:pPr marL="463550" indent="-463550">
              <a:buFont typeface="Wingdings" panose="05000000000000000000" pitchFamily="2" charset="2"/>
              <a:buChar char="§"/>
            </a:pPr>
            <a:r>
              <a:rPr lang="en-US" sz="2600" dirty="0"/>
              <a:t>Postcards – mailed to property owners within a 200-foot radius</a:t>
            </a:r>
          </a:p>
          <a:p>
            <a:pPr marL="463550" indent="-463550">
              <a:buFont typeface="Wingdings" panose="05000000000000000000" pitchFamily="2" charset="2"/>
              <a:buChar char="§"/>
            </a:pPr>
            <a:r>
              <a:rPr lang="en-US" sz="2600" dirty="0"/>
              <a:t>Notices – posted on City website and on the properties</a:t>
            </a:r>
          </a:p>
          <a:p>
            <a:pPr marL="463550" indent="-463550">
              <a:buFont typeface="Wingdings" panose="05000000000000000000" pitchFamily="2" charset="2"/>
              <a:buChar char="§"/>
            </a:pPr>
            <a:r>
              <a:rPr lang="en-US" sz="2600" dirty="0"/>
              <a:t>Legal Notice – posted in official newspaper of the City (SA Express News)</a:t>
            </a:r>
          </a:p>
          <a:p>
            <a:pPr marL="463550" indent="-463550">
              <a:buFont typeface="Wingdings" panose="05000000000000000000" pitchFamily="2" charset="2"/>
              <a:buChar char="§"/>
            </a:pPr>
            <a:r>
              <a:rPr lang="en-US" sz="2600" dirty="0"/>
              <a:t>Responses received (Inside 200-ft radius):</a:t>
            </a:r>
          </a:p>
          <a:p>
            <a:pPr marL="820166" lvl="2" indent="-463550">
              <a:buFont typeface="Wingdings" panose="05000000000000000000" pitchFamily="2" charset="2"/>
              <a:buChar char="§"/>
            </a:pPr>
            <a:r>
              <a:rPr lang="en-US" sz="2600" dirty="0"/>
              <a:t>Support: (0)	Opposed: (0)	   Neutral: (0)</a:t>
            </a:r>
          </a:p>
          <a:p>
            <a:pPr marL="463550" indent="-463550">
              <a:buFont typeface="Wingdings" panose="05000000000000000000" pitchFamily="2" charset="2"/>
              <a:buChar char="§"/>
            </a:pPr>
            <a:r>
              <a:rPr lang="en-US" sz="2600" dirty="0"/>
              <a:t>Responses received (Outside 200-ft radius):</a:t>
            </a:r>
          </a:p>
          <a:p>
            <a:pPr marL="820166" lvl="2" indent="-463550">
              <a:buFont typeface="Wingdings" panose="05000000000000000000" pitchFamily="2" charset="2"/>
              <a:buChar char="§"/>
            </a:pPr>
            <a:r>
              <a:rPr lang="en-US" sz="2600" dirty="0"/>
              <a:t>Support: (0)	Opposed: (0)	   Neutral: (0)</a:t>
            </a:r>
          </a:p>
          <a:p>
            <a:pPr marL="173736" lvl="1" indent="0">
              <a:buNone/>
            </a:pPr>
            <a:endParaRPr lang="en-US" sz="3000" dirty="0"/>
          </a:p>
          <a:p>
            <a:endParaRPr lang="en-US" dirty="0"/>
          </a:p>
        </p:txBody>
      </p:sp>
      <p:pic>
        <p:nvPicPr>
          <p:cNvPr id="6" name="Picture 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5" name="Oval 4">
            <a:extLst>
              <a:ext uri="{FF2B5EF4-FFF2-40B4-BE49-F238E27FC236}">
                <a16:creationId xmlns:a16="http://schemas.microsoft.com/office/drawing/2014/main" id="{1BB6A219-834D-4352-AC4D-B1FBE9BBD839}"/>
              </a:ext>
            </a:extLst>
          </p:cNvPr>
          <p:cNvSpPr/>
          <p:nvPr/>
        </p:nvSpPr>
        <p:spPr>
          <a:xfrm>
            <a:off x="10829925" y="4916647"/>
            <a:ext cx="210631" cy="21063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Oval 9">
            <a:extLst>
              <a:ext uri="{FF2B5EF4-FFF2-40B4-BE49-F238E27FC236}">
                <a16:creationId xmlns:a16="http://schemas.microsoft.com/office/drawing/2014/main" id="{007FD1B2-7958-4A9F-9BCE-4661D3A7CDBD}"/>
              </a:ext>
            </a:extLst>
          </p:cNvPr>
          <p:cNvSpPr/>
          <p:nvPr/>
        </p:nvSpPr>
        <p:spPr>
          <a:xfrm>
            <a:off x="9519801" y="3992092"/>
            <a:ext cx="210631" cy="21063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Oval 10">
            <a:extLst>
              <a:ext uri="{FF2B5EF4-FFF2-40B4-BE49-F238E27FC236}">
                <a16:creationId xmlns:a16="http://schemas.microsoft.com/office/drawing/2014/main" id="{395A22C4-7548-4C14-B0E2-D181E680B183}"/>
              </a:ext>
            </a:extLst>
          </p:cNvPr>
          <p:cNvSpPr/>
          <p:nvPr/>
        </p:nvSpPr>
        <p:spPr>
          <a:xfrm>
            <a:off x="10073547" y="4871338"/>
            <a:ext cx="150624" cy="1506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Oval 11">
            <a:extLst>
              <a:ext uri="{FF2B5EF4-FFF2-40B4-BE49-F238E27FC236}">
                <a16:creationId xmlns:a16="http://schemas.microsoft.com/office/drawing/2014/main" id="{5922F9BD-FC71-4B65-A8D6-AB28A1B79EEC}"/>
              </a:ext>
            </a:extLst>
          </p:cNvPr>
          <p:cNvSpPr/>
          <p:nvPr/>
        </p:nvSpPr>
        <p:spPr>
          <a:xfrm>
            <a:off x="10301112" y="4871338"/>
            <a:ext cx="150624" cy="1506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Oval 12">
            <a:extLst>
              <a:ext uri="{FF2B5EF4-FFF2-40B4-BE49-F238E27FC236}">
                <a16:creationId xmlns:a16="http://schemas.microsoft.com/office/drawing/2014/main" id="{76FC9A5D-517D-4A90-9EF5-B91586F8D224}"/>
              </a:ext>
            </a:extLst>
          </p:cNvPr>
          <p:cNvSpPr/>
          <p:nvPr/>
        </p:nvSpPr>
        <p:spPr>
          <a:xfrm>
            <a:off x="10188798" y="5051966"/>
            <a:ext cx="150624" cy="1506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a:extLst>
              <a:ext uri="{FF2B5EF4-FFF2-40B4-BE49-F238E27FC236}">
                <a16:creationId xmlns:a16="http://schemas.microsoft.com/office/drawing/2014/main" id="{5E2D4384-DEDB-9F7E-162D-18EC2C0170EE}"/>
              </a:ext>
            </a:extLst>
          </p:cNvPr>
          <p:cNvPicPr>
            <a:picLocks noChangeAspect="1"/>
          </p:cNvPicPr>
          <p:nvPr/>
        </p:nvPicPr>
        <p:blipFill>
          <a:blip r:embed="rId4"/>
          <a:stretch>
            <a:fillRect/>
          </a:stretch>
        </p:blipFill>
        <p:spPr>
          <a:xfrm>
            <a:off x="7858508" y="2821428"/>
            <a:ext cx="3824764" cy="3451356"/>
          </a:xfrm>
          <a:prstGeom prst="rect">
            <a:avLst/>
          </a:prstGeom>
        </p:spPr>
      </p:pic>
      <p:sp>
        <p:nvSpPr>
          <p:cNvPr id="14" name="Rectangle 13">
            <a:extLst>
              <a:ext uri="{FF2B5EF4-FFF2-40B4-BE49-F238E27FC236}">
                <a16:creationId xmlns:a16="http://schemas.microsoft.com/office/drawing/2014/main" id="{BEA4FF74-A1C2-463E-B360-702D850E4D11}"/>
              </a:ext>
            </a:extLst>
          </p:cNvPr>
          <p:cNvSpPr/>
          <p:nvPr/>
        </p:nvSpPr>
        <p:spPr>
          <a:xfrm rot="3276932">
            <a:off x="9516249" y="4931812"/>
            <a:ext cx="481417" cy="163886"/>
          </a:xfrm>
          <a:prstGeom prst="rect">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469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Public notification – 213 </a:t>
            </a:r>
            <a:r>
              <a:rPr lang="en-US" sz="6000" dirty="0" err="1">
                <a:solidFill>
                  <a:schemeClr val="accent2">
                    <a:lumMod val="75000"/>
                  </a:schemeClr>
                </a:solidFill>
              </a:rPr>
              <a:t>allen</a:t>
            </a:r>
            <a:r>
              <a:rPr lang="en-US" sz="6000" dirty="0">
                <a:solidFill>
                  <a:schemeClr val="accent2">
                    <a:lumMod val="75000"/>
                  </a:schemeClr>
                </a:solidFill>
              </a:rPr>
              <a:t> </a:t>
            </a:r>
            <a:r>
              <a:rPr lang="en-US" sz="6000" dirty="0" err="1">
                <a:solidFill>
                  <a:schemeClr val="accent2">
                    <a:lumMod val="75000"/>
                  </a:schemeClr>
                </a:solidFill>
              </a:rPr>
              <a:t>st</a:t>
            </a:r>
            <a:endParaRPr lang="en-US" sz="6000" dirty="0">
              <a:solidFill>
                <a:schemeClr val="accent2">
                  <a:lumMod val="75000"/>
                </a:schemeClr>
              </a:solidFill>
            </a:endParaRPr>
          </a:p>
        </p:txBody>
      </p:sp>
      <p:sp>
        <p:nvSpPr>
          <p:cNvPr id="3" name="Content Placeholder 2"/>
          <p:cNvSpPr>
            <a:spLocks noGrp="1"/>
          </p:cNvSpPr>
          <p:nvPr>
            <p:ph idx="1"/>
          </p:nvPr>
        </p:nvSpPr>
        <p:spPr>
          <a:xfrm>
            <a:off x="614826" y="1776046"/>
            <a:ext cx="7164711" cy="4853354"/>
          </a:xfrm>
        </p:spPr>
        <p:txBody>
          <a:bodyPr>
            <a:normAutofit/>
          </a:bodyPr>
          <a:lstStyle/>
          <a:p>
            <a:pPr marL="463550" indent="-463550">
              <a:buFont typeface="Wingdings" panose="05000000000000000000" pitchFamily="2" charset="2"/>
              <a:buChar char="§"/>
            </a:pPr>
            <a:r>
              <a:rPr lang="en-US" sz="2600" dirty="0"/>
              <a:t>Postcards – mailed to property owners within a 200-foot radius</a:t>
            </a:r>
          </a:p>
          <a:p>
            <a:pPr marL="463550" indent="-463550">
              <a:buFont typeface="Wingdings" panose="05000000000000000000" pitchFamily="2" charset="2"/>
              <a:buChar char="§"/>
            </a:pPr>
            <a:r>
              <a:rPr lang="en-US" sz="2600" dirty="0"/>
              <a:t>Notices – posted on City website and on the properties</a:t>
            </a:r>
          </a:p>
          <a:p>
            <a:pPr marL="463550" indent="-463550">
              <a:buFont typeface="Wingdings" panose="05000000000000000000" pitchFamily="2" charset="2"/>
              <a:buChar char="§"/>
            </a:pPr>
            <a:r>
              <a:rPr lang="en-US" sz="2600" dirty="0"/>
              <a:t>Legal Notice – posted in official newspaper of the City (SA Express News)</a:t>
            </a:r>
          </a:p>
          <a:p>
            <a:pPr marL="463550" indent="-463550">
              <a:buFont typeface="Wingdings" panose="05000000000000000000" pitchFamily="2" charset="2"/>
              <a:buChar char="§"/>
            </a:pPr>
            <a:r>
              <a:rPr lang="en-US" sz="2600" dirty="0"/>
              <a:t>Responses received (Inside 200-ft radius):</a:t>
            </a:r>
          </a:p>
          <a:p>
            <a:pPr marL="820166" lvl="2" indent="-463550">
              <a:buFont typeface="Wingdings" panose="05000000000000000000" pitchFamily="2" charset="2"/>
              <a:buChar char="§"/>
            </a:pPr>
            <a:r>
              <a:rPr lang="en-US" sz="2600" dirty="0"/>
              <a:t>Support: (0)	Opposed: (0)	   Neutral: (0)</a:t>
            </a:r>
          </a:p>
          <a:p>
            <a:pPr marL="463550" indent="-463550">
              <a:buFont typeface="Wingdings" panose="05000000000000000000" pitchFamily="2" charset="2"/>
              <a:buChar char="§"/>
            </a:pPr>
            <a:r>
              <a:rPr lang="en-US" sz="2600" dirty="0"/>
              <a:t>Responses received (Outside 200-ft radius):</a:t>
            </a:r>
          </a:p>
          <a:p>
            <a:pPr marL="820166" lvl="2" indent="-463550">
              <a:buFont typeface="Wingdings" panose="05000000000000000000" pitchFamily="2" charset="2"/>
              <a:buChar char="§"/>
            </a:pPr>
            <a:r>
              <a:rPr lang="en-US" sz="2600" dirty="0"/>
              <a:t>Support: (0)	Opposed: (0)	   Neutral: (0)</a:t>
            </a:r>
          </a:p>
          <a:p>
            <a:pPr marL="173736" lvl="1" indent="0">
              <a:buNone/>
            </a:pPr>
            <a:endParaRPr lang="en-US" sz="3000" dirty="0"/>
          </a:p>
          <a:p>
            <a:endParaRPr lang="en-US" dirty="0"/>
          </a:p>
        </p:txBody>
      </p:sp>
      <p:pic>
        <p:nvPicPr>
          <p:cNvPr id="6" name="Picture 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5" name="Oval 4">
            <a:extLst>
              <a:ext uri="{FF2B5EF4-FFF2-40B4-BE49-F238E27FC236}">
                <a16:creationId xmlns:a16="http://schemas.microsoft.com/office/drawing/2014/main" id="{1BB6A219-834D-4352-AC4D-B1FBE9BBD839}"/>
              </a:ext>
            </a:extLst>
          </p:cNvPr>
          <p:cNvSpPr/>
          <p:nvPr/>
        </p:nvSpPr>
        <p:spPr>
          <a:xfrm>
            <a:off x="10829925" y="4916647"/>
            <a:ext cx="210631" cy="21063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 name="Oval 9">
            <a:extLst>
              <a:ext uri="{FF2B5EF4-FFF2-40B4-BE49-F238E27FC236}">
                <a16:creationId xmlns:a16="http://schemas.microsoft.com/office/drawing/2014/main" id="{007FD1B2-7958-4A9F-9BCE-4661D3A7CDBD}"/>
              </a:ext>
            </a:extLst>
          </p:cNvPr>
          <p:cNvSpPr/>
          <p:nvPr/>
        </p:nvSpPr>
        <p:spPr>
          <a:xfrm>
            <a:off x="9519801" y="3992092"/>
            <a:ext cx="210631" cy="21063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Oval 10">
            <a:extLst>
              <a:ext uri="{FF2B5EF4-FFF2-40B4-BE49-F238E27FC236}">
                <a16:creationId xmlns:a16="http://schemas.microsoft.com/office/drawing/2014/main" id="{395A22C4-7548-4C14-B0E2-D181E680B183}"/>
              </a:ext>
            </a:extLst>
          </p:cNvPr>
          <p:cNvSpPr/>
          <p:nvPr/>
        </p:nvSpPr>
        <p:spPr>
          <a:xfrm>
            <a:off x="10073547" y="4871338"/>
            <a:ext cx="150624" cy="1506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Oval 11">
            <a:extLst>
              <a:ext uri="{FF2B5EF4-FFF2-40B4-BE49-F238E27FC236}">
                <a16:creationId xmlns:a16="http://schemas.microsoft.com/office/drawing/2014/main" id="{5922F9BD-FC71-4B65-A8D6-AB28A1B79EEC}"/>
              </a:ext>
            </a:extLst>
          </p:cNvPr>
          <p:cNvSpPr/>
          <p:nvPr/>
        </p:nvSpPr>
        <p:spPr>
          <a:xfrm>
            <a:off x="10301112" y="4871338"/>
            <a:ext cx="150624" cy="1506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Oval 12">
            <a:extLst>
              <a:ext uri="{FF2B5EF4-FFF2-40B4-BE49-F238E27FC236}">
                <a16:creationId xmlns:a16="http://schemas.microsoft.com/office/drawing/2014/main" id="{76FC9A5D-517D-4A90-9EF5-B91586F8D224}"/>
              </a:ext>
            </a:extLst>
          </p:cNvPr>
          <p:cNvSpPr/>
          <p:nvPr/>
        </p:nvSpPr>
        <p:spPr>
          <a:xfrm>
            <a:off x="10188798" y="5051966"/>
            <a:ext cx="150624" cy="1506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a:extLst>
              <a:ext uri="{FF2B5EF4-FFF2-40B4-BE49-F238E27FC236}">
                <a16:creationId xmlns:a16="http://schemas.microsoft.com/office/drawing/2014/main" id="{C95DC593-6965-B1E8-7CAE-42B3B8965E19}"/>
              </a:ext>
            </a:extLst>
          </p:cNvPr>
          <p:cNvPicPr>
            <a:picLocks noChangeAspect="1"/>
          </p:cNvPicPr>
          <p:nvPr/>
        </p:nvPicPr>
        <p:blipFill>
          <a:blip r:embed="rId4"/>
          <a:stretch>
            <a:fillRect/>
          </a:stretch>
        </p:blipFill>
        <p:spPr>
          <a:xfrm>
            <a:off x="7648575" y="2986187"/>
            <a:ext cx="4196343" cy="3626887"/>
          </a:xfrm>
          <a:prstGeom prst="rect">
            <a:avLst/>
          </a:prstGeom>
        </p:spPr>
      </p:pic>
      <p:sp>
        <p:nvSpPr>
          <p:cNvPr id="9" name="Rectangle 8">
            <a:extLst>
              <a:ext uri="{FF2B5EF4-FFF2-40B4-BE49-F238E27FC236}">
                <a16:creationId xmlns:a16="http://schemas.microsoft.com/office/drawing/2014/main" id="{D6B58CDB-0D55-4DC3-B4C5-FEC376F70337}"/>
              </a:ext>
            </a:extLst>
          </p:cNvPr>
          <p:cNvSpPr/>
          <p:nvPr/>
        </p:nvSpPr>
        <p:spPr>
          <a:xfrm rot="19421661">
            <a:off x="9331884" y="5162681"/>
            <a:ext cx="637642" cy="177114"/>
          </a:xfrm>
          <a:prstGeom prst="rect">
            <a:avLst/>
          </a:prstGeom>
          <a:solidFill>
            <a:srgbClr val="FFC000">
              <a:alpha val="4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517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805" y="4960137"/>
            <a:ext cx="7772400" cy="1463040"/>
          </a:xfrm>
        </p:spPr>
        <p:txBody>
          <a:bodyPr/>
          <a:lstStyle/>
          <a:p>
            <a:r>
              <a:rPr lang="en-US" dirty="0">
                <a:solidFill>
                  <a:schemeClr val="accent2">
                    <a:lumMod val="75000"/>
                  </a:schemeClr>
                </a:solidFill>
              </a:rPr>
              <a:t>Community development</a:t>
            </a:r>
          </a:p>
        </p:txBody>
      </p:sp>
      <p:sp>
        <p:nvSpPr>
          <p:cNvPr id="3" name="Subtitle 2"/>
          <p:cNvSpPr>
            <a:spLocks noGrp="1"/>
          </p:cNvSpPr>
          <p:nvPr>
            <p:ph type="subTitle" idx="1"/>
          </p:nvPr>
        </p:nvSpPr>
        <p:spPr>
          <a:xfrm>
            <a:off x="8448541" y="4895742"/>
            <a:ext cx="3743459" cy="1463040"/>
          </a:xfrm>
        </p:spPr>
        <p:txBody>
          <a:bodyPr>
            <a:noAutofit/>
          </a:bodyPr>
          <a:lstStyle/>
          <a:p>
            <a:r>
              <a:rPr lang="en-US" sz="2400" dirty="0">
                <a:solidFill>
                  <a:schemeClr val="accent2">
                    <a:lumMod val="75000"/>
                  </a:schemeClr>
                </a:solidFill>
              </a:rPr>
              <a:t>Presented by:</a:t>
            </a:r>
          </a:p>
          <a:p>
            <a:r>
              <a:rPr lang="en-US" sz="2400" dirty="0">
                <a:solidFill>
                  <a:schemeClr val="accent2">
                    <a:lumMod val="75000"/>
                  </a:schemeClr>
                </a:solidFill>
              </a:rPr>
              <a:t>Tyler Brewer</a:t>
            </a:r>
          </a:p>
          <a:p>
            <a:r>
              <a:rPr lang="en-US" sz="2400" dirty="0">
                <a:solidFill>
                  <a:schemeClr val="accent2">
                    <a:lumMod val="75000"/>
                  </a:schemeClr>
                </a:solidFill>
              </a:rPr>
              <a:t>Senior Planner</a:t>
            </a:r>
          </a:p>
        </p:txBody>
      </p:sp>
      <p:sp>
        <p:nvSpPr>
          <p:cNvPr id="7" name="Title 1"/>
          <p:cNvSpPr txBox="1">
            <a:spLocks/>
          </p:cNvSpPr>
          <p:nvPr/>
        </p:nvSpPr>
        <p:spPr>
          <a:xfrm>
            <a:off x="1570379" y="104504"/>
            <a:ext cx="9026305" cy="4538524"/>
          </a:xfrm>
          <a:prstGeom prst="rect">
            <a:avLst/>
          </a:prstGeom>
        </p:spPr>
        <p:txBody>
          <a:bodyPr vert="horz" lIns="91440" tIns="45720" rIns="91440" bIns="45720" rtlCol="0" anchor="b">
            <a:no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P&amp;Z Case nos. 462</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6715 </a:t>
            </a:r>
            <a:r>
              <a:rPr kumimoji="0" lang="en-US" sz="6000" b="0" i="0" u="none" strike="noStrike" kern="1200" cap="all" spc="200" normalizeH="0" baseline="0" noProof="0" dirty="0" err="1">
                <a:ln>
                  <a:noFill/>
                </a:ln>
                <a:solidFill>
                  <a:srgbClr val="FFFFFF">
                    <a:lumMod val="85000"/>
                  </a:srgbClr>
                </a:solidFill>
                <a:effectLst/>
                <a:uLnTx/>
                <a:uFillTx/>
                <a:latin typeface="Tw Cen MT Condensed" panose="020B0606020104020203"/>
                <a:ea typeface="+mj-ea"/>
                <a:cs typeface="+mj-cs"/>
              </a:rPr>
              <a:t>broadway</a:t>
            </a: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a:t>
            </a:r>
            <a:r>
              <a:rPr kumimoji="0" lang="en-US" sz="6000" b="0" i="0" u="none" strike="noStrike" kern="1200" cap="all" spc="200" normalizeH="0" baseline="0" noProof="0" dirty="0" err="1">
                <a:ln>
                  <a:noFill/>
                </a:ln>
                <a:solidFill>
                  <a:srgbClr val="FFFFFF">
                    <a:lumMod val="85000"/>
                  </a:srgbClr>
                </a:solidFill>
                <a:effectLst/>
                <a:uLnTx/>
                <a:uFillTx/>
                <a:latin typeface="Tw Cen MT Condensed" panose="020B0606020104020203"/>
                <a:ea typeface="+mj-ea"/>
                <a:cs typeface="+mj-cs"/>
              </a:rPr>
              <a:t>st</a:t>
            </a: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4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January 05, 2026</a:t>
            </a: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4000" b="0" i="0" u="none" strike="noStrike" kern="1200" cap="all" spc="200" normalizeH="0" baseline="0" noProof="0" dirty="0">
              <a:ln>
                <a:noFill/>
              </a:ln>
              <a:solidFill>
                <a:srgbClr val="797979">
                  <a:lumMod val="90000"/>
                  <a:lumOff val="10000"/>
                </a:srgbClr>
              </a:solidFill>
              <a:effectLst/>
              <a:uLnTx/>
              <a:uFillTx/>
              <a:latin typeface="Tw Cen MT Condensed" panose="020B0606020104020203"/>
              <a:ea typeface="+mj-ea"/>
              <a:cs typeface="+mj-cs"/>
            </a:endParaRPr>
          </a:p>
        </p:txBody>
      </p:sp>
      <p:pic>
        <p:nvPicPr>
          <p:cNvPr id="9" name="Picture 8"/>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0506" y="4707377"/>
            <a:ext cx="1918647" cy="1839769"/>
          </a:xfrm>
          <a:prstGeom prst="rect">
            <a:avLst/>
          </a:prstGeom>
          <a:noFill/>
          <a:ln>
            <a:noFill/>
          </a:ln>
        </p:spPr>
      </p:pic>
    </p:spTree>
    <p:extLst>
      <p:ext uri="{BB962C8B-B14F-4D97-AF65-F5344CB8AC3E}">
        <p14:creationId xmlns:p14="http://schemas.microsoft.com/office/powerpoint/2010/main" val="2210772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summary</a:t>
            </a:r>
          </a:p>
        </p:txBody>
      </p:sp>
      <p:sp>
        <p:nvSpPr>
          <p:cNvPr id="3" name="Content Placeholder 2"/>
          <p:cNvSpPr>
            <a:spLocks noGrp="1"/>
          </p:cNvSpPr>
          <p:nvPr>
            <p:ph idx="1"/>
          </p:nvPr>
        </p:nvSpPr>
        <p:spPr>
          <a:xfrm>
            <a:off x="7230339" y="2223817"/>
            <a:ext cx="5157705" cy="4048967"/>
          </a:xfrm>
        </p:spPr>
        <p:txBody>
          <a:bodyPr>
            <a:normAutofit lnSpcReduction="10000"/>
          </a:bodyPr>
          <a:lstStyle/>
          <a:p>
            <a:pPr marL="637286" lvl="1" indent="-463550">
              <a:buFont typeface="Wingdings" panose="05000000000000000000" pitchFamily="2" charset="2"/>
              <a:buChar char="§"/>
            </a:pPr>
            <a:r>
              <a:rPr lang="en-US" sz="4000" dirty="0"/>
              <a:t>Multi-Family District (MF-D)</a:t>
            </a:r>
          </a:p>
          <a:p>
            <a:pPr marL="637286" lvl="1" indent="-463550">
              <a:buFont typeface="Wingdings" panose="05000000000000000000" pitchFamily="2" charset="2"/>
              <a:buChar char="§"/>
            </a:pPr>
            <a:r>
              <a:rPr lang="en-US" sz="4000" dirty="0"/>
              <a:t>West side of Broadway St in between W Castano Ave and Lamont Ave</a:t>
            </a:r>
          </a:p>
          <a:p>
            <a:pPr marL="637286" lvl="1" indent="-463550">
              <a:buFont typeface="Wingdings" panose="05000000000000000000" pitchFamily="2" charset="2"/>
              <a:buChar char="§"/>
            </a:pPr>
            <a:r>
              <a:rPr lang="en-US" sz="4000" dirty="0"/>
              <a:t>Rezone</a:t>
            </a:r>
            <a:endParaRPr lang="en-US" sz="3600" dirty="0"/>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pic>
        <p:nvPicPr>
          <p:cNvPr id="8" name="Picture 7">
            <a:extLst>
              <a:ext uri="{FF2B5EF4-FFF2-40B4-BE49-F238E27FC236}">
                <a16:creationId xmlns:a16="http://schemas.microsoft.com/office/drawing/2014/main" id="{7459906B-3B83-2C82-B6EA-AEC471A90BC6}"/>
              </a:ext>
            </a:extLst>
          </p:cNvPr>
          <p:cNvPicPr>
            <a:picLocks noChangeAspect="1"/>
          </p:cNvPicPr>
          <p:nvPr/>
        </p:nvPicPr>
        <p:blipFill>
          <a:blip r:embed="rId3"/>
          <a:stretch>
            <a:fillRect/>
          </a:stretch>
        </p:blipFill>
        <p:spPr>
          <a:xfrm>
            <a:off x="408336" y="2106398"/>
            <a:ext cx="6822003" cy="3920606"/>
          </a:xfrm>
          <a:prstGeom prst="rect">
            <a:avLst/>
          </a:prstGeom>
        </p:spPr>
      </p:pic>
    </p:spTree>
    <p:extLst>
      <p:ext uri="{BB962C8B-B14F-4D97-AF65-F5344CB8AC3E}">
        <p14:creationId xmlns:p14="http://schemas.microsoft.com/office/powerpoint/2010/main" val="1506232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summary</a:t>
            </a:r>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9" name="Content Placeholder 2">
            <a:extLst>
              <a:ext uri="{FF2B5EF4-FFF2-40B4-BE49-F238E27FC236}">
                <a16:creationId xmlns:a16="http://schemas.microsoft.com/office/drawing/2014/main" id="{447416AD-EA43-4D94-9214-6382E93020D7}"/>
              </a:ext>
            </a:extLst>
          </p:cNvPr>
          <p:cNvSpPr>
            <a:spLocks noGrp="1"/>
          </p:cNvSpPr>
          <p:nvPr>
            <p:ph idx="1"/>
          </p:nvPr>
        </p:nvSpPr>
        <p:spPr>
          <a:xfrm>
            <a:off x="670561" y="2060067"/>
            <a:ext cx="10073639" cy="4413885"/>
          </a:xfrm>
        </p:spPr>
        <p:txBody>
          <a:bodyPr>
            <a:normAutofit/>
          </a:bodyPr>
          <a:lstStyle/>
          <a:p>
            <a:pPr marL="463550" indent="-463550" algn="just">
              <a:buFont typeface="Wingdings" panose="05000000000000000000" pitchFamily="2" charset="2"/>
              <a:buChar char="§"/>
            </a:pPr>
            <a:r>
              <a:rPr lang="en-US" sz="4400" dirty="0"/>
              <a:t>Proposal to rezone from Multi-Family District (MF-D) to Office District (O-1)</a:t>
            </a:r>
            <a:endParaRPr lang="en-US" sz="4000" dirty="0"/>
          </a:p>
        </p:txBody>
      </p:sp>
    </p:spTree>
    <p:extLst>
      <p:ext uri="{BB962C8B-B14F-4D97-AF65-F5344CB8AC3E}">
        <p14:creationId xmlns:p14="http://schemas.microsoft.com/office/powerpoint/2010/main" val="4246342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property</a:t>
            </a:r>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pic>
        <p:nvPicPr>
          <p:cNvPr id="6" name="Picture 5">
            <a:extLst>
              <a:ext uri="{FF2B5EF4-FFF2-40B4-BE49-F238E27FC236}">
                <a16:creationId xmlns:a16="http://schemas.microsoft.com/office/drawing/2014/main" id="{D5896558-ECB7-28FF-6D24-706CA7C19E8F}"/>
              </a:ext>
            </a:extLst>
          </p:cNvPr>
          <p:cNvPicPr>
            <a:picLocks noChangeAspect="1"/>
          </p:cNvPicPr>
          <p:nvPr/>
        </p:nvPicPr>
        <p:blipFill>
          <a:blip r:embed="rId3"/>
          <a:stretch>
            <a:fillRect/>
          </a:stretch>
        </p:blipFill>
        <p:spPr>
          <a:xfrm>
            <a:off x="1830711" y="1908547"/>
            <a:ext cx="8106906" cy="4134427"/>
          </a:xfrm>
          <a:prstGeom prst="rect">
            <a:avLst/>
          </a:prstGeom>
        </p:spPr>
      </p:pic>
    </p:spTree>
    <p:extLst>
      <p:ext uri="{BB962C8B-B14F-4D97-AF65-F5344CB8AC3E}">
        <p14:creationId xmlns:p14="http://schemas.microsoft.com/office/powerpoint/2010/main" val="939871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Policy analysis</a:t>
            </a:r>
          </a:p>
        </p:txBody>
      </p:sp>
      <p:sp>
        <p:nvSpPr>
          <p:cNvPr id="3" name="Content Placeholder 2"/>
          <p:cNvSpPr>
            <a:spLocks noGrp="1"/>
          </p:cNvSpPr>
          <p:nvPr>
            <p:ph idx="1"/>
          </p:nvPr>
        </p:nvSpPr>
        <p:spPr>
          <a:xfrm>
            <a:off x="670561" y="1895476"/>
            <a:ext cx="10946052" cy="4893746"/>
          </a:xfrm>
        </p:spPr>
        <p:txBody>
          <a:bodyPr>
            <a:normAutofit/>
          </a:bodyPr>
          <a:lstStyle/>
          <a:p>
            <a:pPr marL="463550" indent="-463550">
              <a:buFont typeface="Wingdings" panose="05000000000000000000" pitchFamily="2" charset="2"/>
              <a:buChar char="§"/>
            </a:pPr>
            <a:r>
              <a:rPr lang="en-US" sz="4000" dirty="0"/>
              <a:t>There are a total of seven (7) properties within the city limits zoned Office District (O-1) and serve as a buffer between residential and commercial zoned properties.</a:t>
            </a:r>
          </a:p>
          <a:p>
            <a:pPr marL="463550" indent="-463550">
              <a:buFont typeface="Wingdings" panose="05000000000000000000" pitchFamily="2" charset="2"/>
              <a:buChar char="§"/>
            </a:pPr>
            <a:r>
              <a:rPr lang="en-US" sz="4000" dirty="0"/>
              <a:t>Allows for single/multi-family dwellings and limited commercial uses</a:t>
            </a:r>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31447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Policy analysis</a:t>
            </a:r>
          </a:p>
        </p:txBody>
      </p:sp>
      <p:sp>
        <p:nvSpPr>
          <p:cNvPr id="3" name="Content Placeholder 2"/>
          <p:cNvSpPr>
            <a:spLocks noGrp="1"/>
          </p:cNvSpPr>
          <p:nvPr>
            <p:ph idx="1"/>
          </p:nvPr>
        </p:nvSpPr>
        <p:spPr>
          <a:xfrm>
            <a:off x="670561" y="1895476"/>
            <a:ext cx="10946052" cy="4893746"/>
          </a:xfrm>
        </p:spPr>
        <p:txBody>
          <a:bodyPr>
            <a:normAutofit/>
          </a:bodyPr>
          <a:lstStyle/>
          <a:p>
            <a:pPr marL="463550" indent="-463550">
              <a:buFont typeface="Wingdings" panose="05000000000000000000" pitchFamily="2" charset="2"/>
              <a:buChar char="§"/>
            </a:pPr>
            <a:r>
              <a:rPr lang="en-US" sz="4000" dirty="0"/>
              <a:t>Any proposed improvements subject to plan review to ensure compliance with current codes.</a:t>
            </a:r>
          </a:p>
          <a:p>
            <a:pPr marL="463550" indent="-463550">
              <a:buFont typeface="Wingdings" panose="05000000000000000000" pitchFamily="2" charset="2"/>
              <a:buChar char="§"/>
            </a:pPr>
            <a:r>
              <a:rPr lang="en-US" sz="4000" dirty="0"/>
              <a:t>Final Review by the Architectural Review Board and approval by City Council to be determined at time of permit request.</a:t>
            </a:r>
          </a:p>
          <a:p>
            <a:pPr marL="463550" indent="-463550">
              <a:buFont typeface="Wingdings" panose="05000000000000000000" pitchFamily="2" charset="2"/>
              <a:buChar char="§"/>
            </a:pPr>
            <a:r>
              <a:rPr lang="en-US" sz="4000" dirty="0"/>
              <a:t>To be considered at the regular City Council meeting of March 23, 2026 pending recommendation.</a:t>
            </a:r>
          </a:p>
          <a:p>
            <a:pPr marL="463550" indent="-463550">
              <a:buFont typeface="Wingdings" panose="05000000000000000000" pitchFamily="2" charset="2"/>
              <a:buChar char="§"/>
            </a:pPr>
            <a:endParaRPr lang="en-US" sz="4000" dirty="0"/>
          </a:p>
          <a:p>
            <a:pPr marL="463550" indent="-463550">
              <a:buFont typeface="Wingdings" panose="05000000000000000000" pitchFamily="2" charset="2"/>
              <a:buChar char="§"/>
            </a:pPr>
            <a:endParaRPr lang="en-US" sz="4000" dirty="0"/>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678216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Public notification</a:t>
            </a:r>
          </a:p>
        </p:txBody>
      </p:sp>
      <p:sp>
        <p:nvSpPr>
          <p:cNvPr id="3" name="Content Placeholder 2"/>
          <p:cNvSpPr>
            <a:spLocks noGrp="1"/>
          </p:cNvSpPr>
          <p:nvPr>
            <p:ph idx="1"/>
          </p:nvPr>
        </p:nvSpPr>
        <p:spPr>
          <a:xfrm>
            <a:off x="614826" y="1776046"/>
            <a:ext cx="6885310" cy="4853354"/>
          </a:xfrm>
        </p:spPr>
        <p:txBody>
          <a:bodyPr>
            <a:normAutofit/>
          </a:bodyPr>
          <a:lstStyle/>
          <a:p>
            <a:pPr marL="463550" indent="-463550">
              <a:buFont typeface="Wingdings" panose="05000000000000000000" pitchFamily="2" charset="2"/>
              <a:buChar char="§"/>
            </a:pPr>
            <a:r>
              <a:rPr lang="en-US" sz="2600" dirty="0"/>
              <a:t>Postcards – mailed to property owners within a 200-foot radius</a:t>
            </a:r>
          </a:p>
          <a:p>
            <a:pPr marL="463550" indent="-463550">
              <a:buFont typeface="Wingdings" panose="05000000000000000000" pitchFamily="2" charset="2"/>
              <a:buChar char="§"/>
            </a:pPr>
            <a:r>
              <a:rPr lang="en-US" sz="2600" dirty="0"/>
              <a:t>Notices – posted on City website and on the properties</a:t>
            </a:r>
          </a:p>
          <a:p>
            <a:pPr marL="463550" indent="-463550">
              <a:buFont typeface="Wingdings" panose="05000000000000000000" pitchFamily="2" charset="2"/>
              <a:buChar char="§"/>
            </a:pPr>
            <a:r>
              <a:rPr lang="en-US" sz="2600" dirty="0"/>
              <a:t>Legal Notice – posted in official newspaper of the City (SA Express News)</a:t>
            </a:r>
          </a:p>
          <a:p>
            <a:pPr marL="463550" indent="-463550">
              <a:buFont typeface="Wingdings" panose="05000000000000000000" pitchFamily="2" charset="2"/>
              <a:buChar char="§"/>
            </a:pPr>
            <a:r>
              <a:rPr lang="en-US" sz="2600" dirty="0"/>
              <a:t>Responses received (Inside 200-ft radius):</a:t>
            </a:r>
          </a:p>
          <a:p>
            <a:pPr marL="820166" lvl="2" indent="-463550">
              <a:buFont typeface="Wingdings" panose="05000000000000000000" pitchFamily="2" charset="2"/>
              <a:buChar char="§"/>
            </a:pPr>
            <a:r>
              <a:rPr lang="en-US" sz="2600" dirty="0"/>
              <a:t>Support: (0)	Opposed: (0)	   Neutral: (0)</a:t>
            </a:r>
          </a:p>
          <a:p>
            <a:pPr marL="463550" indent="-463550">
              <a:buFont typeface="Wingdings" panose="05000000000000000000" pitchFamily="2" charset="2"/>
              <a:buChar char="§"/>
            </a:pPr>
            <a:r>
              <a:rPr lang="en-US" sz="2600" dirty="0"/>
              <a:t>Responses received (Outside 200-ft radius):</a:t>
            </a:r>
          </a:p>
          <a:p>
            <a:pPr marL="820166" lvl="2" indent="-463550">
              <a:buFont typeface="Wingdings" panose="05000000000000000000" pitchFamily="2" charset="2"/>
              <a:buChar char="§"/>
            </a:pPr>
            <a:r>
              <a:rPr lang="en-US" sz="2600" dirty="0"/>
              <a:t>Support: (0)	Opposed: (0)	   Neutral: (0)</a:t>
            </a:r>
          </a:p>
        </p:txBody>
      </p:sp>
      <p:pic>
        <p:nvPicPr>
          <p:cNvPr id="6" name="Picture 5"/>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pic>
        <p:nvPicPr>
          <p:cNvPr id="5" name="Picture 4">
            <a:extLst>
              <a:ext uri="{FF2B5EF4-FFF2-40B4-BE49-F238E27FC236}">
                <a16:creationId xmlns:a16="http://schemas.microsoft.com/office/drawing/2014/main" id="{2211D1A5-0A42-40A8-9A3B-E1B4EF627BC3}"/>
              </a:ext>
            </a:extLst>
          </p:cNvPr>
          <p:cNvPicPr>
            <a:picLocks noChangeAspect="1"/>
          </p:cNvPicPr>
          <p:nvPr/>
        </p:nvPicPr>
        <p:blipFill>
          <a:blip r:embed="rId3"/>
          <a:stretch>
            <a:fillRect/>
          </a:stretch>
        </p:blipFill>
        <p:spPr>
          <a:xfrm>
            <a:off x="7484609" y="3429001"/>
            <a:ext cx="4632019" cy="3360222"/>
          </a:xfrm>
          <a:prstGeom prst="rect">
            <a:avLst/>
          </a:prstGeom>
        </p:spPr>
      </p:pic>
    </p:spTree>
    <p:extLst>
      <p:ext uri="{BB962C8B-B14F-4D97-AF65-F5344CB8AC3E}">
        <p14:creationId xmlns:p14="http://schemas.microsoft.com/office/powerpoint/2010/main" val="1986120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805" y="4960137"/>
            <a:ext cx="7772400" cy="1463040"/>
          </a:xfrm>
        </p:spPr>
        <p:txBody>
          <a:bodyPr/>
          <a:lstStyle/>
          <a:p>
            <a:r>
              <a:rPr lang="en-US" dirty="0">
                <a:solidFill>
                  <a:schemeClr val="accent2">
                    <a:lumMod val="75000"/>
                  </a:schemeClr>
                </a:solidFill>
              </a:rPr>
              <a:t>Community development</a:t>
            </a:r>
          </a:p>
        </p:txBody>
      </p:sp>
      <p:sp>
        <p:nvSpPr>
          <p:cNvPr id="3" name="Subtitle 2"/>
          <p:cNvSpPr>
            <a:spLocks noGrp="1"/>
          </p:cNvSpPr>
          <p:nvPr>
            <p:ph type="subTitle" idx="1"/>
          </p:nvPr>
        </p:nvSpPr>
        <p:spPr>
          <a:xfrm>
            <a:off x="8448541" y="4895742"/>
            <a:ext cx="3743459" cy="1463040"/>
          </a:xfrm>
        </p:spPr>
        <p:txBody>
          <a:bodyPr>
            <a:noAutofit/>
          </a:bodyPr>
          <a:lstStyle/>
          <a:p>
            <a:r>
              <a:rPr lang="en-US" sz="2400" dirty="0">
                <a:solidFill>
                  <a:schemeClr val="accent2">
                    <a:lumMod val="75000"/>
                  </a:schemeClr>
                </a:solidFill>
              </a:rPr>
              <a:t>Presented by:</a:t>
            </a:r>
          </a:p>
          <a:p>
            <a:r>
              <a:rPr lang="en-US" sz="2400" dirty="0">
                <a:solidFill>
                  <a:schemeClr val="accent2">
                    <a:lumMod val="75000"/>
                  </a:schemeClr>
                </a:solidFill>
              </a:rPr>
              <a:t>Tyler Brewer</a:t>
            </a:r>
          </a:p>
          <a:p>
            <a:r>
              <a:rPr lang="en-US" sz="2400" dirty="0">
                <a:solidFill>
                  <a:schemeClr val="accent2">
                    <a:lumMod val="75000"/>
                  </a:schemeClr>
                </a:solidFill>
              </a:rPr>
              <a:t>Senior Planner</a:t>
            </a:r>
          </a:p>
        </p:txBody>
      </p:sp>
      <p:sp>
        <p:nvSpPr>
          <p:cNvPr id="7" name="Title 1"/>
          <p:cNvSpPr txBox="1">
            <a:spLocks/>
          </p:cNvSpPr>
          <p:nvPr/>
        </p:nvSpPr>
        <p:spPr>
          <a:xfrm>
            <a:off x="1570379" y="104504"/>
            <a:ext cx="9026305" cy="4538524"/>
          </a:xfrm>
          <a:prstGeom prst="rect">
            <a:avLst/>
          </a:prstGeom>
        </p:spPr>
        <p:txBody>
          <a:bodyPr vert="horz" lIns="91440" tIns="45720" rIns="91440" bIns="45720" rtlCol="0" anchor="b">
            <a:no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P&amp;Z Case no. 459</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6800 block of </a:t>
            </a:r>
            <a:r>
              <a:rPr kumimoji="0" lang="en-US" sz="6000" b="0" i="0" u="none" strike="noStrike" kern="1200" cap="all" spc="200" normalizeH="0" baseline="0" noProof="0" dirty="0" err="1">
                <a:ln>
                  <a:noFill/>
                </a:ln>
                <a:solidFill>
                  <a:srgbClr val="FFFFFF">
                    <a:lumMod val="85000"/>
                  </a:srgbClr>
                </a:solidFill>
                <a:effectLst/>
                <a:uLnTx/>
                <a:uFillTx/>
                <a:latin typeface="Tw Cen MT Condensed" panose="020B0606020104020203"/>
                <a:ea typeface="+mj-ea"/>
                <a:cs typeface="+mj-cs"/>
              </a:rPr>
              <a:t>broadway</a:t>
            </a: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a:t>
            </a:r>
            <a:r>
              <a:rPr kumimoji="0" lang="en-US" sz="6000" b="0" i="0" u="none" strike="noStrike" kern="1200" cap="all" spc="200" normalizeH="0" baseline="0" noProof="0" dirty="0" err="1">
                <a:ln>
                  <a:noFill/>
                </a:ln>
                <a:solidFill>
                  <a:srgbClr val="FFFFFF">
                    <a:lumMod val="85000"/>
                  </a:srgbClr>
                </a:solidFill>
                <a:effectLst/>
                <a:uLnTx/>
                <a:uFillTx/>
                <a:latin typeface="Tw Cen MT Condensed" panose="020B0606020104020203"/>
                <a:ea typeface="+mj-ea"/>
                <a:cs typeface="+mj-cs"/>
              </a:rPr>
              <a:t>st</a:t>
            </a: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&amp; 116 tuxedo </a:t>
            </a:r>
            <a:r>
              <a:rPr kumimoji="0" lang="en-US" sz="6000" b="0" i="0" u="none" strike="noStrike" kern="1200" cap="all" spc="200" normalizeH="0" baseline="0" noProof="0" dirty="0" err="1">
                <a:ln>
                  <a:noFill/>
                </a:ln>
                <a:solidFill>
                  <a:srgbClr val="FFFFFF">
                    <a:lumMod val="85000"/>
                  </a:srgbClr>
                </a:solidFill>
                <a:effectLst/>
                <a:uLnTx/>
                <a:uFillTx/>
                <a:latin typeface="Tw Cen MT Condensed" panose="020B0606020104020203"/>
                <a:ea typeface="+mj-ea"/>
                <a:cs typeface="+mj-cs"/>
              </a:rPr>
              <a:t>ave</a:t>
            </a: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(Rezone)</a:t>
            </a: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4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lang="en-US" sz="4000" dirty="0">
                <a:solidFill>
                  <a:srgbClr val="FFFFFF">
                    <a:lumMod val="85000"/>
                  </a:srgbClr>
                </a:solidFill>
                <a:latin typeface="Tw Cen MT Condensed" panose="020B0606020104020203"/>
              </a:rPr>
              <a:t>march</a:t>
            </a:r>
            <a:r>
              <a:rPr kumimoji="0" lang="en-US" sz="4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02, 2026</a:t>
            </a: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4000" b="0" i="0" u="none" strike="noStrike" kern="1200" cap="all" spc="200" normalizeH="0" baseline="0" noProof="0" dirty="0">
              <a:ln>
                <a:noFill/>
              </a:ln>
              <a:solidFill>
                <a:srgbClr val="797979">
                  <a:lumMod val="90000"/>
                  <a:lumOff val="10000"/>
                </a:srgbClr>
              </a:solidFill>
              <a:effectLst/>
              <a:uLnTx/>
              <a:uFillTx/>
              <a:latin typeface="Tw Cen MT Condensed" panose="020B0606020104020203"/>
              <a:ea typeface="+mj-ea"/>
              <a:cs typeface="+mj-cs"/>
            </a:endParaRPr>
          </a:p>
        </p:txBody>
      </p:sp>
      <p:pic>
        <p:nvPicPr>
          <p:cNvPr id="9" name="Picture 8"/>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0506" y="4707377"/>
            <a:ext cx="1918647" cy="1839769"/>
          </a:xfrm>
          <a:prstGeom prst="rect">
            <a:avLst/>
          </a:prstGeom>
          <a:noFill/>
          <a:ln>
            <a:noFill/>
          </a:ln>
        </p:spPr>
      </p:pic>
    </p:spTree>
    <p:extLst>
      <p:ext uri="{BB962C8B-B14F-4D97-AF65-F5344CB8AC3E}">
        <p14:creationId xmlns:p14="http://schemas.microsoft.com/office/powerpoint/2010/main" val="2213975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2" name="Title 1"/>
          <p:cNvSpPr>
            <a:spLocks noGrp="1"/>
          </p:cNvSpPr>
          <p:nvPr>
            <p:ph type="title"/>
          </p:nvPr>
        </p:nvSpPr>
        <p:spPr>
          <a:xfrm>
            <a:off x="989351" y="503655"/>
            <a:ext cx="9754849" cy="1581177"/>
          </a:xfrm>
        </p:spPr>
        <p:txBody>
          <a:bodyPr>
            <a:normAutofit/>
          </a:bodyPr>
          <a:lstStyle/>
          <a:p>
            <a:r>
              <a:rPr lang="en-US" sz="6000" dirty="0">
                <a:solidFill>
                  <a:schemeClr val="accent2">
                    <a:lumMod val="75000"/>
                  </a:schemeClr>
                </a:solidFill>
              </a:rPr>
              <a:t>property</a:t>
            </a:r>
          </a:p>
        </p:txBody>
      </p:sp>
      <p:sp>
        <p:nvSpPr>
          <p:cNvPr id="14" name="TextBox 13">
            <a:extLst>
              <a:ext uri="{FF2B5EF4-FFF2-40B4-BE49-F238E27FC236}">
                <a16:creationId xmlns:a16="http://schemas.microsoft.com/office/drawing/2014/main" id="{5A305E24-883C-418C-BF1F-C0261109EA82}"/>
              </a:ext>
            </a:extLst>
          </p:cNvPr>
          <p:cNvSpPr txBox="1"/>
          <p:nvPr/>
        </p:nvSpPr>
        <p:spPr>
          <a:xfrm>
            <a:off x="9559214" y="4213226"/>
            <a:ext cx="1184986" cy="2265334"/>
          </a:xfrm>
          <a:prstGeom prst="rect">
            <a:avLst/>
          </a:prstGeom>
          <a:solidFill>
            <a:schemeClr val="bg1"/>
          </a:solidFill>
        </p:spPr>
        <p:txBody>
          <a:bodyPr wrap="square" rtlCol="0">
            <a:spAutoFit/>
          </a:bodyPr>
          <a:lstStyle/>
          <a:p>
            <a:endParaRPr lang="en-US" dirty="0"/>
          </a:p>
        </p:txBody>
      </p:sp>
      <p:sp>
        <p:nvSpPr>
          <p:cNvPr id="18" name="Content Placeholder 2">
            <a:extLst>
              <a:ext uri="{FF2B5EF4-FFF2-40B4-BE49-F238E27FC236}">
                <a16:creationId xmlns:a16="http://schemas.microsoft.com/office/drawing/2014/main" id="{2D5D21B3-12A5-4723-90B1-A9726EC3AA40}"/>
              </a:ext>
            </a:extLst>
          </p:cNvPr>
          <p:cNvSpPr txBox="1">
            <a:spLocks/>
          </p:cNvSpPr>
          <p:nvPr/>
        </p:nvSpPr>
        <p:spPr>
          <a:xfrm>
            <a:off x="6751515" y="2520153"/>
            <a:ext cx="5247980" cy="3834192"/>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463550" indent="-463550">
              <a:buFont typeface="Wingdings" panose="05000000000000000000" pitchFamily="2" charset="2"/>
              <a:buChar char="§"/>
            </a:pPr>
            <a:r>
              <a:rPr lang="en-US" sz="3400" dirty="0"/>
              <a:t>SF-A</a:t>
            </a:r>
          </a:p>
          <a:p>
            <a:pPr marL="463550" indent="-463550">
              <a:buFont typeface="Wingdings" panose="05000000000000000000" pitchFamily="2" charset="2"/>
              <a:buChar char="§"/>
            </a:pPr>
            <a:r>
              <a:rPr lang="en-US" sz="3400" dirty="0"/>
              <a:t>Western side of Allen St, north of Harrison Ave</a:t>
            </a:r>
          </a:p>
          <a:p>
            <a:pPr marL="463550" indent="-463550">
              <a:buFont typeface="Wingdings" panose="05000000000000000000" pitchFamily="2" charset="2"/>
              <a:buChar char="§"/>
            </a:pPr>
            <a:r>
              <a:rPr lang="en-US" sz="3400" dirty="0"/>
              <a:t>Requesting purchase of ROW</a:t>
            </a:r>
          </a:p>
          <a:p>
            <a:pPr marL="966470" lvl="3" indent="-463550">
              <a:buFont typeface="Wingdings" panose="05000000000000000000" pitchFamily="2" charset="2"/>
              <a:buChar char="§"/>
            </a:pPr>
            <a:r>
              <a:rPr lang="en-US" sz="2600" dirty="0"/>
              <a:t>401 Harrison Ave</a:t>
            </a:r>
          </a:p>
          <a:p>
            <a:pPr marL="966470" lvl="3" indent="-463550">
              <a:buFont typeface="Wingdings" panose="05000000000000000000" pitchFamily="2" charset="2"/>
              <a:buChar char="§"/>
            </a:pPr>
            <a:r>
              <a:rPr lang="en-US" sz="2600" dirty="0"/>
              <a:t>213 Allen St</a:t>
            </a:r>
          </a:p>
          <a:p>
            <a:pPr marL="463550" indent="-463550">
              <a:buFont typeface="Wingdings" panose="05000000000000000000" pitchFamily="2" charset="2"/>
              <a:buChar char="§"/>
            </a:pPr>
            <a:endParaRPr lang="en-US" sz="3600" dirty="0"/>
          </a:p>
          <a:p>
            <a:pPr marL="637286" lvl="1" indent="-463550">
              <a:buFont typeface="Wingdings" panose="05000000000000000000" pitchFamily="2" charset="2"/>
              <a:buChar char="§"/>
            </a:pPr>
            <a:endParaRPr lang="en-US" sz="3200" dirty="0"/>
          </a:p>
          <a:p>
            <a:pPr marL="0" indent="0">
              <a:buNone/>
            </a:pPr>
            <a:endParaRPr lang="en-US" sz="3600" dirty="0"/>
          </a:p>
          <a:p>
            <a:pPr marL="0" indent="0">
              <a:buNone/>
            </a:pPr>
            <a:endParaRPr lang="en-US" sz="3200" dirty="0"/>
          </a:p>
          <a:p>
            <a:pPr marL="820166" lvl="2" indent="-463550">
              <a:buFont typeface="Wingdings" panose="05000000000000000000" pitchFamily="2" charset="2"/>
              <a:buChar char="§"/>
            </a:pPr>
            <a:endParaRPr lang="en-US" sz="2800" b="1" dirty="0"/>
          </a:p>
        </p:txBody>
      </p:sp>
      <p:pic>
        <p:nvPicPr>
          <p:cNvPr id="4" name="Picture 3">
            <a:extLst>
              <a:ext uri="{FF2B5EF4-FFF2-40B4-BE49-F238E27FC236}">
                <a16:creationId xmlns:a16="http://schemas.microsoft.com/office/drawing/2014/main" id="{A8FFEA09-65EE-428E-8540-C21CDF0C66FF}"/>
              </a:ext>
            </a:extLst>
          </p:cNvPr>
          <p:cNvPicPr>
            <a:picLocks noChangeAspect="1"/>
          </p:cNvPicPr>
          <p:nvPr/>
        </p:nvPicPr>
        <p:blipFill>
          <a:blip r:embed="rId3"/>
          <a:stretch>
            <a:fillRect/>
          </a:stretch>
        </p:blipFill>
        <p:spPr>
          <a:xfrm>
            <a:off x="75372" y="2130544"/>
            <a:ext cx="6676141" cy="4593804"/>
          </a:xfrm>
          <a:prstGeom prst="rect">
            <a:avLst/>
          </a:prstGeom>
        </p:spPr>
      </p:pic>
      <p:sp>
        <p:nvSpPr>
          <p:cNvPr id="6" name="Freeform: Shape 5">
            <a:extLst>
              <a:ext uri="{FF2B5EF4-FFF2-40B4-BE49-F238E27FC236}">
                <a16:creationId xmlns:a16="http://schemas.microsoft.com/office/drawing/2014/main" id="{2E44E983-1869-4C7C-B8B6-5FE329E8103C}"/>
              </a:ext>
            </a:extLst>
          </p:cNvPr>
          <p:cNvSpPr/>
          <p:nvPr/>
        </p:nvSpPr>
        <p:spPr>
          <a:xfrm>
            <a:off x="2021305" y="3705726"/>
            <a:ext cx="1187116" cy="1010653"/>
          </a:xfrm>
          <a:custGeom>
            <a:avLst/>
            <a:gdLst>
              <a:gd name="connsiteX0" fmla="*/ 0 w 1187116"/>
              <a:gd name="connsiteY0" fmla="*/ 721895 h 1010653"/>
              <a:gd name="connsiteX1" fmla="*/ 994611 w 1187116"/>
              <a:gd name="connsiteY1" fmla="*/ 0 h 1010653"/>
              <a:gd name="connsiteX2" fmla="*/ 1187116 w 1187116"/>
              <a:gd name="connsiteY2" fmla="*/ 288758 h 1010653"/>
              <a:gd name="connsiteX3" fmla="*/ 224590 w 1187116"/>
              <a:gd name="connsiteY3" fmla="*/ 1010653 h 1010653"/>
              <a:gd name="connsiteX4" fmla="*/ 0 w 1187116"/>
              <a:gd name="connsiteY4" fmla="*/ 721895 h 1010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116" h="1010653">
                <a:moveTo>
                  <a:pt x="0" y="721895"/>
                </a:moveTo>
                <a:lnTo>
                  <a:pt x="994611" y="0"/>
                </a:lnTo>
                <a:lnTo>
                  <a:pt x="1187116" y="288758"/>
                </a:lnTo>
                <a:lnTo>
                  <a:pt x="224590" y="1010653"/>
                </a:lnTo>
                <a:lnTo>
                  <a:pt x="0" y="721895"/>
                </a:lnTo>
                <a:close/>
              </a:path>
            </a:pathLst>
          </a:cu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Shape 6">
            <a:extLst>
              <a:ext uri="{FF2B5EF4-FFF2-40B4-BE49-F238E27FC236}">
                <a16:creationId xmlns:a16="http://schemas.microsoft.com/office/drawing/2014/main" id="{091F6F84-B741-4D4A-891C-3864B27A4E17}"/>
              </a:ext>
            </a:extLst>
          </p:cNvPr>
          <p:cNvSpPr/>
          <p:nvPr/>
        </p:nvSpPr>
        <p:spPr>
          <a:xfrm>
            <a:off x="2871537" y="4042610"/>
            <a:ext cx="1026694" cy="1171074"/>
          </a:xfrm>
          <a:custGeom>
            <a:avLst/>
            <a:gdLst>
              <a:gd name="connsiteX0" fmla="*/ 673768 w 1026694"/>
              <a:gd name="connsiteY0" fmla="*/ 1171074 h 1171074"/>
              <a:gd name="connsiteX1" fmla="*/ 1026694 w 1026694"/>
              <a:gd name="connsiteY1" fmla="*/ 930442 h 1171074"/>
              <a:gd name="connsiteX2" fmla="*/ 352926 w 1026694"/>
              <a:gd name="connsiteY2" fmla="*/ 0 h 1171074"/>
              <a:gd name="connsiteX3" fmla="*/ 0 w 1026694"/>
              <a:gd name="connsiteY3" fmla="*/ 272716 h 1171074"/>
              <a:gd name="connsiteX4" fmla="*/ 673768 w 1026694"/>
              <a:gd name="connsiteY4" fmla="*/ 1171074 h 1171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694" h="1171074">
                <a:moveTo>
                  <a:pt x="673768" y="1171074"/>
                </a:moveTo>
                <a:lnTo>
                  <a:pt x="1026694" y="930442"/>
                </a:lnTo>
                <a:lnTo>
                  <a:pt x="352926" y="0"/>
                </a:lnTo>
                <a:lnTo>
                  <a:pt x="0" y="272716"/>
                </a:lnTo>
                <a:lnTo>
                  <a:pt x="673768" y="1171074"/>
                </a:ln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194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summary</a:t>
            </a:r>
          </a:p>
        </p:txBody>
      </p:sp>
      <p:sp>
        <p:nvSpPr>
          <p:cNvPr id="3" name="Content Placeholder 2"/>
          <p:cNvSpPr>
            <a:spLocks noGrp="1"/>
          </p:cNvSpPr>
          <p:nvPr>
            <p:ph idx="1"/>
          </p:nvPr>
        </p:nvSpPr>
        <p:spPr>
          <a:xfrm>
            <a:off x="6958923" y="2084832"/>
            <a:ext cx="5157705" cy="4048967"/>
          </a:xfrm>
        </p:spPr>
        <p:txBody>
          <a:bodyPr>
            <a:normAutofit fontScale="92500" lnSpcReduction="10000"/>
          </a:bodyPr>
          <a:lstStyle/>
          <a:p>
            <a:pPr marL="637286" lvl="1" indent="-463550">
              <a:buFont typeface="Wingdings" panose="05000000000000000000" pitchFamily="2" charset="2"/>
              <a:buChar char="§"/>
            </a:pPr>
            <a:r>
              <a:rPr lang="en-US" sz="4000" dirty="0"/>
              <a:t>Multi-Family District (MF-D) &amp; Single-Family Dwelling District A (SF-A)</a:t>
            </a:r>
          </a:p>
          <a:p>
            <a:pPr marL="637286" lvl="1" indent="-463550">
              <a:buFont typeface="Wingdings" panose="05000000000000000000" pitchFamily="2" charset="2"/>
              <a:buChar char="§"/>
            </a:pPr>
            <a:r>
              <a:rPr lang="en-US" sz="4000" dirty="0"/>
              <a:t>West side of Broadway St between W Castano Ave &amp; Tuxedo Ave</a:t>
            </a:r>
          </a:p>
          <a:p>
            <a:pPr marL="637286" lvl="1" indent="-463550">
              <a:buFont typeface="Wingdings" panose="05000000000000000000" pitchFamily="2" charset="2"/>
              <a:buChar char="§"/>
            </a:pPr>
            <a:r>
              <a:rPr lang="en-US" sz="4000" dirty="0"/>
              <a:t>Rezone</a:t>
            </a:r>
            <a:endParaRPr lang="en-US" sz="3600" dirty="0"/>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pic>
        <p:nvPicPr>
          <p:cNvPr id="8" name="Picture 7">
            <a:extLst>
              <a:ext uri="{FF2B5EF4-FFF2-40B4-BE49-F238E27FC236}">
                <a16:creationId xmlns:a16="http://schemas.microsoft.com/office/drawing/2014/main" id="{87C09D10-7C71-DDCF-C9BA-A6BCC5E1D59E}"/>
              </a:ext>
            </a:extLst>
          </p:cNvPr>
          <p:cNvPicPr>
            <a:picLocks noChangeAspect="1"/>
          </p:cNvPicPr>
          <p:nvPr/>
        </p:nvPicPr>
        <p:blipFill>
          <a:blip r:embed="rId3"/>
          <a:stretch>
            <a:fillRect/>
          </a:stretch>
        </p:blipFill>
        <p:spPr>
          <a:xfrm>
            <a:off x="238032" y="2084832"/>
            <a:ext cx="6414897" cy="4048967"/>
          </a:xfrm>
          <a:prstGeom prst="rect">
            <a:avLst/>
          </a:prstGeom>
        </p:spPr>
      </p:pic>
    </p:spTree>
    <p:extLst>
      <p:ext uri="{BB962C8B-B14F-4D97-AF65-F5344CB8AC3E}">
        <p14:creationId xmlns:p14="http://schemas.microsoft.com/office/powerpoint/2010/main" val="209788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summary</a:t>
            </a:r>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9" name="Content Placeholder 2">
            <a:extLst>
              <a:ext uri="{FF2B5EF4-FFF2-40B4-BE49-F238E27FC236}">
                <a16:creationId xmlns:a16="http://schemas.microsoft.com/office/drawing/2014/main" id="{447416AD-EA43-4D94-9214-6382E93020D7}"/>
              </a:ext>
            </a:extLst>
          </p:cNvPr>
          <p:cNvSpPr>
            <a:spLocks noGrp="1"/>
          </p:cNvSpPr>
          <p:nvPr>
            <p:ph idx="1"/>
          </p:nvPr>
        </p:nvSpPr>
        <p:spPr>
          <a:xfrm>
            <a:off x="670561" y="2060067"/>
            <a:ext cx="10073639" cy="4413885"/>
          </a:xfrm>
        </p:spPr>
        <p:txBody>
          <a:bodyPr>
            <a:normAutofit/>
          </a:bodyPr>
          <a:lstStyle/>
          <a:p>
            <a:pPr marL="463550" indent="-463550" algn="just">
              <a:buFont typeface="Wingdings" panose="05000000000000000000" pitchFamily="2" charset="2"/>
              <a:buChar char="§"/>
            </a:pPr>
            <a:r>
              <a:rPr lang="en-US" sz="4400" dirty="0"/>
              <a:t>Proposal to rezone from Multi-Family District (MF-D) &amp; Single-Family Dwelling District A (SF-A) to Parking District (P) would allow applicant to provide parking for the AHISD High School and additional current/proposed buildings in the area</a:t>
            </a:r>
            <a:endParaRPr lang="en-US" sz="4000" dirty="0"/>
          </a:p>
        </p:txBody>
      </p:sp>
    </p:spTree>
    <p:extLst>
      <p:ext uri="{BB962C8B-B14F-4D97-AF65-F5344CB8AC3E}">
        <p14:creationId xmlns:p14="http://schemas.microsoft.com/office/powerpoint/2010/main" val="233895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756"/>
            <a:ext cx="9720072" cy="1499616"/>
          </a:xfrm>
        </p:spPr>
        <p:txBody>
          <a:bodyPr>
            <a:normAutofit/>
          </a:bodyPr>
          <a:lstStyle/>
          <a:p>
            <a:r>
              <a:rPr lang="en-US" sz="6000" dirty="0">
                <a:solidFill>
                  <a:schemeClr val="accent2">
                    <a:lumMod val="75000"/>
                  </a:schemeClr>
                </a:solidFill>
              </a:rPr>
              <a:t>property</a:t>
            </a:r>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6" name="Picture 5">
            <a:extLst>
              <a:ext uri="{FF2B5EF4-FFF2-40B4-BE49-F238E27FC236}">
                <a16:creationId xmlns:a16="http://schemas.microsoft.com/office/drawing/2014/main" id="{1F8D59A9-B7FA-F590-7141-EE5106EA6795}"/>
              </a:ext>
            </a:extLst>
          </p:cNvPr>
          <p:cNvPicPr>
            <a:picLocks noChangeAspect="1"/>
          </p:cNvPicPr>
          <p:nvPr/>
        </p:nvPicPr>
        <p:blipFill>
          <a:blip r:embed="rId3"/>
          <a:stretch>
            <a:fillRect/>
          </a:stretch>
        </p:blipFill>
        <p:spPr>
          <a:xfrm>
            <a:off x="336913" y="1244860"/>
            <a:ext cx="6308852" cy="4168482"/>
          </a:xfrm>
          <a:prstGeom prst="rect">
            <a:avLst/>
          </a:prstGeom>
        </p:spPr>
      </p:pic>
      <p:pic>
        <p:nvPicPr>
          <p:cNvPr id="8" name="Picture 7">
            <a:extLst>
              <a:ext uri="{FF2B5EF4-FFF2-40B4-BE49-F238E27FC236}">
                <a16:creationId xmlns:a16="http://schemas.microsoft.com/office/drawing/2014/main" id="{E78DCA3A-D15A-3888-88DA-65712611BA21}"/>
              </a:ext>
            </a:extLst>
          </p:cNvPr>
          <p:cNvPicPr>
            <a:picLocks noChangeAspect="1"/>
          </p:cNvPicPr>
          <p:nvPr/>
        </p:nvPicPr>
        <p:blipFill>
          <a:blip r:embed="rId4"/>
          <a:stretch>
            <a:fillRect/>
          </a:stretch>
        </p:blipFill>
        <p:spPr>
          <a:xfrm rot="16200000">
            <a:off x="5674123" y="1733176"/>
            <a:ext cx="6106672" cy="3191850"/>
          </a:xfrm>
          <a:prstGeom prst="rect">
            <a:avLst/>
          </a:prstGeom>
        </p:spPr>
      </p:pic>
    </p:spTree>
    <p:extLst>
      <p:ext uri="{BB962C8B-B14F-4D97-AF65-F5344CB8AC3E}">
        <p14:creationId xmlns:p14="http://schemas.microsoft.com/office/powerpoint/2010/main" val="3585625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8CC5C-D475-BCED-C5D3-D8EC8FEBE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90CC3-C058-3911-B656-07E309F538ED}"/>
              </a:ext>
            </a:extLst>
          </p:cNvPr>
          <p:cNvSpPr>
            <a:spLocks noGrp="1"/>
          </p:cNvSpPr>
          <p:nvPr>
            <p:ph type="title"/>
          </p:nvPr>
        </p:nvSpPr>
        <p:spPr>
          <a:xfrm>
            <a:off x="0" y="-254756"/>
            <a:ext cx="9720072" cy="1499616"/>
          </a:xfrm>
        </p:spPr>
        <p:txBody>
          <a:bodyPr>
            <a:normAutofit/>
          </a:bodyPr>
          <a:lstStyle/>
          <a:p>
            <a:r>
              <a:rPr lang="en-US" sz="6000" dirty="0">
                <a:solidFill>
                  <a:schemeClr val="accent2">
                    <a:lumMod val="75000"/>
                  </a:schemeClr>
                </a:solidFill>
              </a:rPr>
              <a:t>Current conditions</a:t>
            </a:r>
          </a:p>
        </p:txBody>
      </p:sp>
      <p:pic>
        <p:nvPicPr>
          <p:cNvPr id="5" name="Picture 4">
            <a:extLst>
              <a:ext uri="{FF2B5EF4-FFF2-40B4-BE49-F238E27FC236}">
                <a16:creationId xmlns:a16="http://schemas.microsoft.com/office/drawing/2014/main" id="{3F829892-A2E2-7BC4-CC26-B27F90E2C021}"/>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A97DA01F-69C7-DD5F-93A5-1A56B34A8C6E}"/>
              </a:ext>
            </a:extLst>
          </p:cNvPr>
          <p:cNvPicPr>
            <a:picLocks noChangeAspect="1"/>
          </p:cNvPicPr>
          <p:nvPr/>
        </p:nvPicPr>
        <p:blipFill>
          <a:blip r:embed="rId3"/>
          <a:stretch>
            <a:fillRect/>
          </a:stretch>
        </p:blipFill>
        <p:spPr>
          <a:xfrm>
            <a:off x="1989807" y="826848"/>
            <a:ext cx="8212386" cy="5748670"/>
          </a:xfrm>
          <a:prstGeom prst="rect">
            <a:avLst/>
          </a:prstGeom>
        </p:spPr>
      </p:pic>
    </p:spTree>
    <p:extLst>
      <p:ext uri="{BB962C8B-B14F-4D97-AF65-F5344CB8AC3E}">
        <p14:creationId xmlns:p14="http://schemas.microsoft.com/office/powerpoint/2010/main" val="144806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A52C9-2C5A-46BE-EB90-3A565DC559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FBDAC-D19E-DC63-8748-F73E1AA1E939}"/>
              </a:ext>
            </a:extLst>
          </p:cNvPr>
          <p:cNvSpPr>
            <a:spLocks noGrp="1"/>
          </p:cNvSpPr>
          <p:nvPr>
            <p:ph type="title"/>
          </p:nvPr>
        </p:nvSpPr>
        <p:spPr>
          <a:xfrm>
            <a:off x="0" y="-254756"/>
            <a:ext cx="9720072" cy="1499616"/>
          </a:xfrm>
        </p:spPr>
        <p:txBody>
          <a:bodyPr>
            <a:normAutofit/>
          </a:bodyPr>
          <a:lstStyle/>
          <a:p>
            <a:r>
              <a:rPr lang="en-US" sz="6000" dirty="0">
                <a:solidFill>
                  <a:schemeClr val="accent2">
                    <a:lumMod val="75000"/>
                  </a:schemeClr>
                </a:solidFill>
              </a:rPr>
              <a:t>proposed conditions</a:t>
            </a:r>
          </a:p>
        </p:txBody>
      </p:sp>
      <p:pic>
        <p:nvPicPr>
          <p:cNvPr id="5" name="Picture 4">
            <a:extLst>
              <a:ext uri="{FF2B5EF4-FFF2-40B4-BE49-F238E27FC236}">
                <a16:creationId xmlns:a16="http://schemas.microsoft.com/office/drawing/2014/main" id="{6FB69A13-E5BE-88B1-5FCB-43F26028711E}"/>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6" name="Picture 5">
            <a:extLst>
              <a:ext uri="{FF2B5EF4-FFF2-40B4-BE49-F238E27FC236}">
                <a16:creationId xmlns:a16="http://schemas.microsoft.com/office/drawing/2014/main" id="{C4BF956C-570B-8D04-D152-3F51ACB2E90F}"/>
              </a:ext>
            </a:extLst>
          </p:cNvPr>
          <p:cNvPicPr>
            <a:picLocks noChangeAspect="1"/>
          </p:cNvPicPr>
          <p:nvPr/>
        </p:nvPicPr>
        <p:blipFill>
          <a:blip r:embed="rId3"/>
          <a:stretch>
            <a:fillRect/>
          </a:stretch>
        </p:blipFill>
        <p:spPr>
          <a:xfrm>
            <a:off x="1904048" y="826848"/>
            <a:ext cx="8383903" cy="5905504"/>
          </a:xfrm>
          <a:prstGeom prst="rect">
            <a:avLst/>
          </a:prstGeom>
        </p:spPr>
      </p:pic>
    </p:spTree>
    <p:extLst>
      <p:ext uri="{BB962C8B-B14F-4D97-AF65-F5344CB8AC3E}">
        <p14:creationId xmlns:p14="http://schemas.microsoft.com/office/powerpoint/2010/main" val="2436958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4A49D-2E84-D48E-D2F7-02C49CC316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CE2FC-2AF3-827C-1D37-FD5490D7A3A4}"/>
              </a:ext>
            </a:extLst>
          </p:cNvPr>
          <p:cNvSpPr>
            <a:spLocks noGrp="1"/>
          </p:cNvSpPr>
          <p:nvPr>
            <p:ph type="title"/>
          </p:nvPr>
        </p:nvSpPr>
        <p:spPr/>
        <p:txBody>
          <a:bodyPr>
            <a:normAutofit/>
          </a:bodyPr>
          <a:lstStyle/>
          <a:p>
            <a:r>
              <a:rPr lang="en-US" sz="6000" dirty="0">
                <a:solidFill>
                  <a:schemeClr val="accent2">
                    <a:lumMod val="75000"/>
                  </a:schemeClr>
                </a:solidFill>
              </a:rPr>
              <a:t>Policy analysis</a:t>
            </a:r>
          </a:p>
        </p:txBody>
      </p:sp>
      <p:sp>
        <p:nvSpPr>
          <p:cNvPr id="3" name="Content Placeholder 2">
            <a:extLst>
              <a:ext uri="{FF2B5EF4-FFF2-40B4-BE49-F238E27FC236}">
                <a16:creationId xmlns:a16="http://schemas.microsoft.com/office/drawing/2014/main" id="{8815A74F-F932-EE09-0F33-AD656AA3FA06}"/>
              </a:ext>
            </a:extLst>
          </p:cNvPr>
          <p:cNvSpPr>
            <a:spLocks noGrp="1"/>
          </p:cNvSpPr>
          <p:nvPr>
            <p:ph idx="1"/>
          </p:nvPr>
        </p:nvSpPr>
        <p:spPr>
          <a:xfrm>
            <a:off x="670561" y="1895476"/>
            <a:ext cx="10946052" cy="4893746"/>
          </a:xfrm>
        </p:spPr>
        <p:txBody>
          <a:bodyPr>
            <a:normAutofit/>
          </a:bodyPr>
          <a:lstStyle/>
          <a:p>
            <a:pPr marL="463550" indent="-463550">
              <a:buFont typeface="Wingdings" panose="05000000000000000000" pitchFamily="2" charset="2"/>
              <a:buChar char="§"/>
            </a:pPr>
            <a:r>
              <a:rPr lang="en-US" sz="4000" dirty="0"/>
              <a:t>Parking District (P) serves to provide off-street parking of motor vehicles.</a:t>
            </a:r>
          </a:p>
          <a:p>
            <a:pPr marL="463550" indent="-463550">
              <a:buFont typeface="Wingdings" panose="05000000000000000000" pitchFamily="2" charset="2"/>
              <a:buChar char="§"/>
            </a:pPr>
            <a:r>
              <a:rPr lang="en-US" sz="4000" dirty="0"/>
              <a:t>Improvements subject to plan review to ensure compliance with current codes.</a:t>
            </a:r>
          </a:p>
          <a:p>
            <a:pPr marL="463550" indent="-463550">
              <a:buFont typeface="Wingdings" panose="05000000000000000000" pitchFamily="2" charset="2"/>
              <a:buChar char="§"/>
            </a:pPr>
            <a:r>
              <a:rPr lang="en-US" sz="4000" dirty="0"/>
              <a:t>To be considered at the regular City Council meeting on March 23, 2026, pending recommendation from P&amp;Z.</a:t>
            </a:r>
          </a:p>
          <a:p>
            <a:pPr marL="463550" indent="-463550">
              <a:buFont typeface="Wingdings" panose="05000000000000000000" pitchFamily="2" charset="2"/>
              <a:buChar char="§"/>
            </a:pPr>
            <a:endParaRPr lang="en-US" sz="4000" dirty="0"/>
          </a:p>
          <a:p>
            <a:pPr marL="463550" indent="-463550">
              <a:buFont typeface="Wingdings" panose="05000000000000000000" pitchFamily="2" charset="2"/>
              <a:buChar char="§"/>
            </a:pPr>
            <a:endParaRPr lang="en-US" sz="4000" dirty="0"/>
          </a:p>
        </p:txBody>
      </p:sp>
      <p:pic>
        <p:nvPicPr>
          <p:cNvPr id="5" name="Picture 4">
            <a:extLst>
              <a:ext uri="{FF2B5EF4-FFF2-40B4-BE49-F238E27FC236}">
                <a16:creationId xmlns:a16="http://schemas.microsoft.com/office/drawing/2014/main" id="{9FDE5EC5-587B-A9A5-44C1-536CCED1C723}"/>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3261260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Public notification</a:t>
            </a:r>
          </a:p>
        </p:txBody>
      </p:sp>
      <p:sp>
        <p:nvSpPr>
          <p:cNvPr id="3" name="Content Placeholder 2"/>
          <p:cNvSpPr>
            <a:spLocks noGrp="1"/>
          </p:cNvSpPr>
          <p:nvPr>
            <p:ph idx="1"/>
          </p:nvPr>
        </p:nvSpPr>
        <p:spPr>
          <a:xfrm>
            <a:off x="614826" y="1776046"/>
            <a:ext cx="6885310" cy="4853354"/>
          </a:xfrm>
        </p:spPr>
        <p:txBody>
          <a:bodyPr>
            <a:normAutofit/>
          </a:bodyPr>
          <a:lstStyle/>
          <a:p>
            <a:pPr marL="463550" indent="-463550">
              <a:buFont typeface="Wingdings" panose="05000000000000000000" pitchFamily="2" charset="2"/>
              <a:buChar char="§"/>
            </a:pPr>
            <a:r>
              <a:rPr lang="en-US" sz="2000" dirty="0"/>
              <a:t>Postcards – mailed to property owners within a 200-foot radius</a:t>
            </a:r>
          </a:p>
          <a:p>
            <a:pPr marL="463550" indent="-463550">
              <a:buFont typeface="Wingdings" panose="05000000000000000000" pitchFamily="2" charset="2"/>
              <a:buChar char="§"/>
            </a:pPr>
            <a:r>
              <a:rPr lang="en-US" sz="2000" dirty="0"/>
              <a:t>Notices – posted on City website and on the properties</a:t>
            </a:r>
          </a:p>
          <a:p>
            <a:pPr marL="463550" indent="-463550">
              <a:buFont typeface="Wingdings" panose="05000000000000000000" pitchFamily="2" charset="2"/>
              <a:buChar char="§"/>
            </a:pPr>
            <a:r>
              <a:rPr lang="en-US" sz="2000" dirty="0"/>
              <a:t>Legal Notice – posted in official newspaper of the City (SA Express News)</a:t>
            </a:r>
          </a:p>
          <a:p>
            <a:pPr marL="463550" indent="-463550">
              <a:buFont typeface="Wingdings" panose="05000000000000000000" pitchFamily="2" charset="2"/>
              <a:buChar char="§"/>
            </a:pPr>
            <a:r>
              <a:rPr lang="en-US" sz="2000" dirty="0"/>
              <a:t>Responses received (Inside 200-ft radius):</a:t>
            </a:r>
          </a:p>
          <a:p>
            <a:pPr marL="820166" lvl="2" indent="-463550">
              <a:buFont typeface="Wingdings" panose="05000000000000000000" pitchFamily="2" charset="2"/>
              <a:buChar char="§"/>
            </a:pPr>
            <a:r>
              <a:rPr lang="en-US" sz="2000" dirty="0"/>
              <a:t>Support: (0)	Opposed: (0)	   Neutral: (0)</a:t>
            </a:r>
          </a:p>
          <a:p>
            <a:pPr marL="463550" indent="-463550">
              <a:buFont typeface="Wingdings" panose="05000000000000000000" pitchFamily="2" charset="2"/>
              <a:buChar char="§"/>
            </a:pPr>
            <a:r>
              <a:rPr lang="en-US" sz="2000" dirty="0"/>
              <a:t>Responses received (Outside 200-ft radius):</a:t>
            </a:r>
          </a:p>
          <a:p>
            <a:pPr marL="820166" lvl="2" indent="-463550">
              <a:buFont typeface="Wingdings" panose="05000000000000000000" pitchFamily="2" charset="2"/>
              <a:buChar char="§"/>
            </a:pPr>
            <a:r>
              <a:rPr lang="en-US" sz="2000" dirty="0"/>
              <a:t>Support: (0)	Opposed: (0)	   Neutral: (0)</a:t>
            </a:r>
          </a:p>
        </p:txBody>
      </p:sp>
      <p:pic>
        <p:nvPicPr>
          <p:cNvPr id="6" name="Picture 5"/>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pic>
        <p:nvPicPr>
          <p:cNvPr id="4" name="Picture 3">
            <a:extLst>
              <a:ext uri="{FF2B5EF4-FFF2-40B4-BE49-F238E27FC236}">
                <a16:creationId xmlns:a16="http://schemas.microsoft.com/office/drawing/2014/main" id="{533E0983-3293-83AC-2147-B22D46A19946}"/>
              </a:ext>
            </a:extLst>
          </p:cNvPr>
          <p:cNvPicPr>
            <a:picLocks noChangeAspect="1"/>
          </p:cNvPicPr>
          <p:nvPr/>
        </p:nvPicPr>
        <p:blipFill>
          <a:blip r:embed="rId3"/>
          <a:stretch>
            <a:fillRect/>
          </a:stretch>
        </p:blipFill>
        <p:spPr>
          <a:xfrm>
            <a:off x="6900530" y="3384071"/>
            <a:ext cx="5141670" cy="3245329"/>
          </a:xfrm>
          <a:prstGeom prst="rect">
            <a:avLst/>
          </a:prstGeom>
        </p:spPr>
      </p:pic>
    </p:spTree>
    <p:extLst>
      <p:ext uri="{BB962C8B-B14F-4D97-AF65-F5344CB8AC3E}">
        <p14:creationId xmlns:p14="http://schemas.microsoft.com/office/powerpoint/2010/main" val="3381058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ADA51-5CD0-FEF6-07C6-D6E84C38CD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7C15D-C421-57A9-7385-729FCBD868FA}"/>
              </a:ext>
            </a:extLst>
          </p:cNvPr>
          <p:cNvSpPr>
            <a:spLocks noGrp="1"/>
          </p:cNvSpPr>
          <p:nvPr>
            <p:ph type="ctrTitle"/>
          </p:nvPr>
        </p:nvSpPr>
        <p:spPr>
          <a:xfrm>
            <a:off x="392805" y="4960137"/>
            <a:ext cx="7772400" cy="1463040"/>
          </a:xfrm>
        </p:spPr>
        <p:txBody>
          <a:bodyPr/>
          <a:lstStyle/>
          <a:p>
            <a:r>
              <a:rPr lang="en-US" dirty="0">
                <a:solidFill>
                  <a:schemeClr val="accent2">
                    <a:lumMod val="75000"/>
                  </a:schemeClr>
                </a:solidFill>
              </a:rPr>
              <a:t>Community development</a:t>
            </a:r>
          </a:p>
        </p:txBody>
      </p:sp>
      <p:sp>
        <p:nvSpPr>
          <p:cNvPr id="3" name="Subtitle 2">
            <a:extLst>
              <a:ext uri="{FF2B5EF4-FFF2-40B4-BE49-F238E27FC236}">
                <a16:creationId xmlns:a16="http://schemas.microsoft.com/office/drawing/2014/main" id="{153F5BBB-374F-670D-EC3D-E4EC4C3AEDE6}"/>
              </a:ext>
            </a:extLst>
          </p:cNvPr>
          <p:cNvSpPr>
            <a:spLocks noGrp="1"/>
          </p:cNvSpPr>
          <p:nvPr>
            <p:ph type="subTitle" idx="1"/>
          </p:nvPr>
        </p:nvSpPr>
        <p:spPr>
          <a:xfrm>
            <a:off x="8448541" y="4895742"/>
            <a:ext cx="3743459" cy="1463040"/>
          </a:xfrm>
        </p:spPr>
        <p:txBody>
          <a:bodyPr>
            <a:noAutofit/>
          </a:bodyPr>
          <a:lstStyle/>
          <a:p>
            <a:r>
              <a:rPr lang="en-US" sz="2400" dirty="0">
                <a:solidFill>
                  <a:schemeClr val="accent2">
                    <a:lumMod val="75000"/>
                  </a:schemeClr>
                </a:solidFill>
              </a:rPr>
              <a:t>Presented by:</a:t>
            </a:r>
          </a:p>
          <a:p>
            <a:r>
              <a:rPr lang="en-US" sz="2400" dirty="0">
                <a:solidFill>
                  <a:schemeClr val="accent2">
                    <a:lumMod val="75000"/>
                  </a:schemeClr>
                </a:solidFill>
              </a:rPr>
              <a:t>Tyler Brewer</a:t>
            </a:r>
          </a:p>
          <a:p>
            <a:r>
              <a:rPr lang="en-US" sz="2400" dirty="0">
                <a:solidFill>
                  <a:schemeClr val="accent2">
                    <a:lumMod val="75000"/>
                  </a:schemeClr>
                </a:solidFill>
              </a:rPr>
              <a:t>Senior Planner</a:t>
            </a:r>
          </a:p>
        </p:txBody>
      </p:sp>
      <p:sp>
        <p:nvSpPr>
          <p:cNvPr id="7" name="Title 1">
            <a:extLst>
              <a:ext uri="{FF2B5EF4-FFF2-40B4-BE49-F238E27FC236}">
                <a16:creationId xmlns:a16="http://schemas.microsoft.com/office/drawing/2014/main" id="{B2D39F06-2963-3678-5CB2-F142A13F8CB5}"/>
              </a:ext>
            </a:extLst>
          </p:cNvPr>
          <p:cNvSpPr txBox="1">
            <a:spLocks/>
          </p:cNvSpPr>
          <p:nvPr/>
        </p:nvSpPr>
        <p:spPr>
          <a:xfrm>
            <a:off x="1570379" y="104504"/>
            <a:ext cx="9026305" cy="4538524"/>
          </a:xfrm>
          <a:prstGeom prst="rect">
            <a:avLst/>
          </a:prstGeom>
        </p:spPr>
        <p:txBody>
          <a:bodyPr vert="horz" lIns="91440" tIns="45720" rIns="91440" bIns="45720" rtlCol="0" anchor="b">
            <a:no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P&amp;Z Case no. 460</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6800 block of </a:t>
            </a:r>
            <a:r>
              <a:rPr kumimoji="0" lang="en-US" sz="6000" b="0" i="0" u="none" strike="noStrike" kern="1200" cap="all" spc="200" normalizeH="0" baseline="0" noProof="0" dirty="0" err="1">
                <a:ln>
                  <a:noFill/>
                </a:ln>
                <a:solidFill>
                  <a:srgbClr val="FFFFFF">
                    <a:lumMod val="85000"/>
                  </a:srgbClr>
                </a:solidFill>
                <a:effectLst/>
                <a:uLnTx/>
                <a:uFillTx/>
                <a:latin typeface="Tw Cen MT Condensed" panose="020B0606020104020203"/>
                <a:ea typeface="+mj-ea"/>
                <a:cs typeface="+mj-cs"/>
              </a:rPr>
              <a:t>broadway</a:t>
            </a: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a:t>
            </a:r>
            <a:r>
              <a:rPr kumimoji="0" lang="en-US" sz="6000" b="0" i="0" u="none" strike="noStrike" kern="1200" cap="all" spc="200" normalizeH="0" baseline="0" noProof="0" dirty="0" err="1">
                <a:ln>
                  <a:noFill/>
                </a:ln>
                <a:solidFill>
                  <a:srgbClr val="FFFFFF">
                    <a:lumMod val="85000"/>
                  </a:srgbClr>
                </a:solidFill>
                <a:effectLst/>
                <a:uLnTx/>
                <a:uFillTx/>
                <a:latin typeface="Tw Cen MT Condensed" panose="020B0606020104020203"/>
                <a:ea typeface="+mj-ea"/>
                <a:cs typeface="+mj-cs"/>
              </a:rPr>
              <a:t>st</a:t>
            </a: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&amp; 116 tuxedo </a:t>
            </a:r>
            <a:r>
              <a:rPr kumimoji="0" lang="en-US" sz="6000" b="0" i="0" u="none" strike="noStrike" kern="1200" cap="all" spc="200" normalizeH="0" baseline="0" noProof="0" dirty="0" err="1">
                <a:ln>
                  <a:noFill/>
                </a:ln>
                <a:solidFill>
                  <a:srgbClr val="FFFFFF">
                    <a:lumMod val="85000"/>
                  </a:srgbClr>
                </a:solidFill>
                <a:effectLst/>
                <a:uLnTx/>
                <a:uFillTx/>
                <a:latin typeface="Tw Cen MT Condensed" panose="020B0606020104020203"/>
                <a:ea typeface="+mj-ea"/>
                <a:cs typeface="+mj-cs"/>
              </a:rPr>
              <a:t>ave</a:t>
            </a: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(replat)</a:t>
            </a: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4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lang="en-US" sz="4000" dirty="0">
                <a:solidFill>
                  <a:srgbClr val="FFFFFF">
                    <a:lumMod val="85000"/>
                  </a:srgbClr>
                </a:solidFill>
                <a:latin typeface="Tw Cen MT Condensed" panose="020B0606020104020203"/>
              </a:rPr>
              <a:t>march</a:t>
            </a:r>
            <a:r>
              <a:rPr kumimoji="0" lang="en-US" sz="4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02, 2026</a:t>
            </a: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4000" b="0" i="0" u="none" strike="noStrike" kern="1200" cap="all" spc="200" normalizeH="0" baseline="0" noProof="0" dirty="0">
              <a:ln>
                <a:noFill/>
              </a:ln>
              <a:solidFill>
                <a:srgbClr val="797979">
                  <a:lumMod val="90000"/>
                  <a:lumOff val="10000"/>
                </a:srgbClr>
              </a:solidFill>
              <a:effectLst/>
              <a:uLnTx/>
              <a:uFillTx/>
              <a:latin typeface="Tw Cen MT Condensed" panose="020B0606020104020203"/>
              <a:ea typeface="+mj-ea"/>
              <a:cs typeface="+mj-cs"/>
            </a:endParaRPr>
          </a:p>
        </p:txBody>
      </p:sp>
      <p:pic>
        <p:nvPicPr>
          <p:cNvPr id="9" name="Picture 8">
            <a:extLst>
              <a:ext uri="{FF2B5EF4-FFF2-40B4-BE49-F238E27FC236}">
                <a16:creationId xmlns:a16="http://schemas.microsoft.com/office/drawing/2014/main" id="{83B274F7-BAE4-6E5D-D8D7-521701D5504A}"/>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0506" y="4707377"/>
            <a:ext cx="1918647" cy="1839769"/>
          </a:xfrm>
          <a:prstGeom prst="rect">
            <a:avLst/>
          </a:prstGeom>
          <a:noFill/>
          <a:ln>
            <a:noFill/>
          </a:ln>
        </p:spPr>
      </p:pic>
    </p:spTree>
    <p:extLst>
      <p:ext uri="{BB962C8B-B14F-4D97-AF65-F5344CB8AC3E}">
        <p14:creationId xmlns:p14="http://schemas.microsoft.com/office/powerpoint/2010/main" val="677750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2" name="Title 1"/>
          <p:cNvSpPr>
            <a:spLocks noGrp="1"/>
          </p:cNvSpPr>
          <p:nvPr>
            <p:ph type="title"/>
          </p:nvPr>
        </p:nvSpPr>
        <p:spPr>
          <a:xfrm>
            <a:off x="989351" y="503655"/>
            <a:ext cx="9754849" cy="1581177"/>
          </a:xfrm>
        </p:spPr>
        <p:txBody>
          <a:bodyPr>
            <a:normAutofit/>
          </a:bodyPr>
          <a:lstStyle/>
          <a:p>
            <a:r>
              <a:rPr lang="en-US" sz="6000" dirty="0">
                <a:solidFill>
                  <a:schemeClr val="accent2">
                    <a:lumMod val="75000"/>
                  </a:schemeClr>
                </a:solidFill>
              </a:rPr>
              <a:t>property</a:t>
            </a:r>
          </a:p>
        </p:txBody>
      </p:sp>
      <p:sp>
        <p:nvSpPr>
          <p:cNvPr id="14" name="TextBox 13">
            <a:extLst>
              <a:ext uri="{FF2B5EF4-FFF2-40B4-BE49-F238E27FC236}">
                <a16:creationId xmlns:a16="http://schemas.microsoft.com/office/drawing/2014/main" id="{5A305E24-883C-418C-BF1F-C0261109EA82}"/>
              </a:ext>
            </a:extLst>
          </p:cNvPr>
          <p:cNvSpPr txBox="1"/>
          <p:nvPr/>
        </p:nvSpPr>
        <p:spPr>
          <a:xfrm>
            <a:off x="9559214" y="4213226"/>
            <a:ext cx="1184986" cy="2265334"/>
          </a:xfrm>
          <a:prstGeom prst="rect">
            <a:avLst/>
          </a:prstGeom>
          <a:solidFill>
            <a:schemeClr val="bg1"/>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DDD220A3-E0FA-F894-A9F4-A141FC0D36A0}"/>
              </a:ext>
            </a:extLst>
          </p:cNvPr>
          <p:cNvPicPr>
            <a:picLocks noChangeAspect="1"/>
          </p:cNvPicPr>
          <p:nvPr/>
        </p:nvPicPr>
        <p:blipFill>
          <a:blip r:embed="rId3"/>
          <a:stretch>
            <a:fillRect/>
          </a:stretch>
        </p:blipFill>
        <p:spPr>
          <a:xfrm>
            <a:off x="442859" y="2100564"/>
            <a:ext cx="6054176" cy="3821286"/>
          </a:xfrm>
          <a:prstGeom prst="rect">
            <a:avLst/>
          </a:prstGeom>
        </p:spPr>
      </p:pic>
      <p:sp>
        <p:nvSpPr>
          <p:cNvPr id="4" name="Content Placeholder 2">
            <a:extLst>
              <a:ext uri="{FF2B5EF4-FFF2-40B4-BE49-F238E27FC236}">
                <a16:creationId xmlns:a16="http://schemas.microsoft.com/office/drawing/2014/main" id="{F931F522-24ED-A049-CDBC-4BE25673F3C7}"/>
              </a:ext>
            </a:extLst>
          </p:cNvPr>
          <p:cNvSpPr>
            <a:spLocks noGrp="1"/>
          </p:cNvSpPr>
          <p:nvPr>
            <p:ph idx="1"/>
          </p:nvPr>
        </p:nvSpPr>
        <p:spPr>
          <a:xfrm>
            <a:off x="6591436" y="2012457"/>
            <a:ext cx="5157705" cy="4048967"/>
          </a:xfrm>
        </p:spPr>
        <p:txBody>
          <a:bodyPr>
            <a:normAutofit fontScale="92500" lnSpcReduction="10000"/>
          </a:bodyPr>
          <a:lstStyle/>
          <a:p>
            <a:pPr marL="637286" lvl="1" indent="-463550">
              <a:buFont typeface="Wingdings" panose="05000000000000000000" pitchFamily="2" charset="2"/>
              <a:buChar char="§"/>
            </a:pPr>
            <a:r>
              <a:rPr lang="en-US" sz="4000" dirty="0"/>
              <a:t>Multi-Family District (MF-D) &amp; Single-Family Dwelling District A (SF-A)</a:t>
            </a:r>
          </a:p>
          <a:p>
            <a:pPr marL="637286" lvl="1" indent="-463550">
              <a:buFont typeface="Wingdings" panose="05000000000000000000" pitchFamily="2" charset="2"/>
              <a:buChar char="§"/>
            </a:pPr>
            <a:r>
              <a:rPr lang="en-US" sz="4000" dirty="0"/>
              <a:t>West side of Broadway St between W Castano Ave &amp; Tuxedo Ave</a:t>
            </a:r>
          </a:p>
          <a:p>
            <a:pPr marL="637286" lvl="1" indent="-463550">
              <a:buFont typeface="Wingdings" panose="05000000000000000000" pitchFamily="2" charset="2"/>
              <a:buChar char="§"/>
            </a:pPr>
            <a:r>
              <a:rPr lang="en-US" sz="4000" dirty="0"/>
              <a:t>Rezone</a:t>
            </a:r>
            <a:endParaRPr lang="en-US" sz="3600" dirty="0"/>
          </a:p>
        </p:txBody>
      </p:sp>
    </p:spTree>
    <p:extLst>
      <p:ext uri="{BB962C8B-B14F-4D97-AF65-F5344CB8AC3E}">
        <p14:creationId xmlns:p14="http://schemas.microsoft.com/office/powerpoint/2010/main" val="4142787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2" name="Title 1"/>
          <p:cNvSpPr>
            <a:spLocks noGrp="1"/>
          </p:cNvSpPr>
          <p:nvPr>
            <p:ph type="title"/>
          </p:nvPr>
        </p:nvSpPr>
        <p:spPr>
          <a:xfrm>
            <a:off x="989351" y="503655"/>
            <a:ext cx="9754849" cy="1581177"/>
          </a:xfrm>
        </p:spPr>
        <p:txBody>
          <a:bodyPr>
            <a:normAutofit/>
          </a:bodyPr>
          <a:lstStyle/>
          <a:p>
            <a:r>
              <a:rPr lang="en-US" sz="6000" dirty="0">
                <a:solidFill>
                  <a:srgbClr val="002060"/>
                </a:solidFill>
              </a:rPr>
              <a:t>Existing conditions</a:t>
            </a:r>
          </a:p>
        </p:txBody>
      </p:sp>
      <p:pic>
        <p:nvPicPr>
          <p:cNvPr id="6" name="Picture 5">
            <a:extLst>
              <a:ext uri="{FF2B5EF4-FFF2-40B4-BE49-F238E27FC236}">
                <a16:creationId xmlns:a16="http://schemas.microsoft.com/office/drawing/2014/main" id="{4CF9DB18-9086-EAF6-39AC-2316B9E014A0}"/>
              </a:ext>
            </a:extLst>
          </p:cNvPr>
          <p:cNvPicPr>
            <a:picLocks noChangeAspect="1"/>
          </p:cNvPicPr>
          <p:nvPr/>
        </p:nvPicPr>
        <p:blipFill>
          <a:blip r:embed="rId4"/>
          <a:stretch>
            <a:fillRect/>
          </a:stretch>
        </p:blipFill>
        <p:spPr>
          <a:xfrm>
            <a:off x="3003703" y="1708317"/>
            <a:ext cx="6184594" cy="4784166"/>
          </a:xfrm>
          <a:prstGeom prst="rect">
            <a:avLst/>
          </a:prstGeom>
        </p:spPr>
      </p:pic>
    </p:spTree>
    <p:extLst>
      <p:ext uri="{BB962C8B-B14F-4D97-AF65-F5344CB8AC3E}">
        <p14:creationId xmlns:p14="http://schemas.microsoft.com/office/powerpoint/2010/main" val="2478181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4B439-26AD-4F57-95BB-D0928E60AE14}"/>
              </a:ext>
            </a:extLst>
          </p:cNvPr>
          <p:cNvPicPr>
            <a:picLocks noChangeAspect="1"/>
          </p:cNvPicPr>
          <p:nvPr/>
        </p:nvPicPr>
        <p:blipFill>
          <a:blip r:embed="rId2"/>
          <a:stretch>
            <a:fillRect/>
          </a:stretch>
        </p:blipFill>
        <p:spPr>
          <a:xfrm>
            <a:off x="786749" y="1582027"/>
            <a:ext cx="10521154" cy="5275973"/>
          </a:xfrm>
          <a:prstGeom prst="rect">
            <a:avLst/>
          </a:prstGeom>
        </p:spPr>
      </p:pic>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2" name="Title 1"/>
          <p:cNvSpPr>
            <a:spLocks noGrp="1"/>
          </p:cNvSpPr>
          <p:nvPr>
            <p:ph type="title"/>
          </p:nvPr>
        </p:nvSpPr>
        <p:spPr>
          <a:xfrm>
            <a:off x="989351" y="503655"/>
            <a:ext cx="9754849" cy="1581177"/>
          </a:xfrm>
        </p:spPr>
        <p:txBody>
          <a:bodyPr>
            <a:normAutofit/>
          </a:bodyPr>
          <a:lstStyle/>
          <a:p>
            <a:r>
              <a:rPr lang="en-US" sz="5800" dirty="0">
                <a:solidFill>
                  <a:schemeClr val="accent2">
                    <a:lumMod val="75000"/>
                  </a:schemeClr>
                </a:solidFill>
              </a:rPr>
              <a:t>Property – view from </a:t>
            </a:r>
            <a:r>
              <a:rPr lang="en-US" sz="5800" dirty="0" err="1">
                <a:solidFill>
                  <a:schemeClr val="accent2">
                    <a:lumMod val="75000"/>
                  </a:schemeClr>
                </a:solidFill>
              </a:rPr>
              <a:t>harrison</a:t>
            </a:r>
            <a:r>
              <a:rPr lang="en-US" sz="5800" dirty="0">
                <a:solidFill>
                  <a:schemeClr val="accent2">
                    <a:lumMod val="75000"/>
                  </a:schemeClr>
                </a:solidFill>
              </a:rPr>
              <a:t> </a:t>
            </a:r>
            <a:r>
              <a:rPr lang="en-US" sz="5800" dirty="0" err="1">
                <a:solidFill>
                  <a:schemeClr val="accent2">
                    <a:lumMod val="75000"/>
                  </a:schemeClr>
                </a:solidFill>
              </a:rPr>
              <a:t>ave</a:t>
            </a:r>
            <a:endParaRPr lang="en-US" sz="5800" dirty="0">
              <a:solidFill>
                <a:schemeClr val="accent2">
                  <a:lumMod val="75000"/>
                </a:schemeClr>
              </a:solidFill>
            </a:endParaRPr>
          </a:p>
        </p:txBody>
      </p:sp>
    </p:spTree>
    <p:extLst>
      <p:ext uri="{BB962C8B-B14F-4D97-AF65-F5344CB8AC3E}">
        <p14:creationId xmlns:p14="http://schemas.microsoft.com/office/powerpoint/2010/main" val="1648421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2" name="Title 1"/>
          <p:cNvSpPr>
            <a:spLocks noGrp="1"/>
          </p:cNvSpPr>
          <p:nvPr>
            <p:ph type="title"/>
          </p:nvPr>
        </p:nvSpPr>
        <p:spPr>
          <a:xfrm>
            <a:off x="989351" y="503655"/>
            <a:ext cx="9754849" cy="1581177"/>
          </a:xfrm>
        </p:spPr>
        <p:txBody>
          <a:bodyPr>
            <a:normAutofit/>
          </a:bodyPr>
          <a:lstStyle/>
          <a:p>
            <a:r>
              <a:rPr lang="en-US" sz="6000" dirty="0">
                <a:solidFill>
                  <a:srgbClr val="002060"/>
                </a:solidFill>
              </a:rPr>
              <a:t>Proposed conditions</a:t>
            </a:r>
          </a:p>
        </p:txBody>
      </p:sp>
      <p:pic>
        <p:nvPicPr>
          <p:cNvPr id="6" name="Picture 5">
            <a:extLst>
              <a:ext uri="{FF2B5EF4-FFF2-40B4-BE49-F238E27FC236}">
                <a16:creationId xmlns:a16="http://schemas.microsoft.com/office/drawing/2014/main" id="{1B1A6D4E-2A68-C9EC-6588-5C20678DAD8F}"/>
              </a:ext>
            </a:extLst>
          </p:cNvPr>
          <p:cNvPicPr>
            <a:picLocks noChangeAspect="1"/>
          </p:cNvPicPr>
          <p:nvPr/>
        </p:nvPicPr>
        <p:blipFill>
          <a:blip r:embed="rId4"/>
          <a:stretch>
            <a:fillRect/>
          </a:stretch>
        </p:blipFill>
        <p:spPr>
          <a:xfrm>
            <a:off x="3597485" y="1594883"/>
            <a:ext cx="4997030" cy="5092995"/>
          </a:xfrm>
          <a:prstGeom prst="rect">
            <a:avLst/>
          </a:prstGeom>
        </p:spPr>
      </p:pic>
    </p:spTree>
    <p:extLst>
      <p:ext uri="{BB962C8B-B14F-4D97-AF65-F5344CB8AC3E}">
        <p14:creationId xmlns:p14="http://schemas.microsoft.com/office/powerpoint/2010/main" val="589787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Policy analysis</a:t>
            </a:r>
          </a:p>
        </p:txBody>
      </p:sp>
      <p:sp>
        <p:nvSpPr>
          <p:cNvPr id="3" name="Content Placeholder 2"/>
          <p:cNvSpPr>
            <a:spLocks noGrp="1"/>
          </p:cNvSpPr>
          <p:nvPr>
            <p:ph idx="1"/>
          </p:nvPr>
        </p:nvSpPr>
        <p:spPr>
          <a:xfrm>
            <a:off x="662473" y="1908548"/>
            <a:ext cx="10505399" cy="4880674"/>
          </a:xfrm>
        </p:spPr>
        <p:txBody>
          <a:bodyPr>
            <a:normAutofit/>
          </a:bodyPr>
          <a:lstStyle/>
          <a:p>
            <a:pPr marL="463550" indent="-463550" algn="just">
              <a:buFont typeface="Wingdings" panose="05000000000000000000" pitchFamily="2" charset="2"/>
              <a:buChar char="§"/>
            </a:pPr>
            <a:r>
              <a:rPr lang="en-US" sz="4200" b="1" dirty="0"/>
              <a:t>Lot Area</a:t>
            </a:r>
          </a:p>
          <a:p>
            <a:pPr marL="820166" lvl="2" indent="-463550" algn="just">
              <a:buFont typeface="Wingdings" panose="05000000000000000000" pitchFamily="2" charset="2"/>
              <a:buChar char="§"/>
            </a:pPr>
            <a:r>
              <a:rPr lang="en-US" sz="3800" dirty="0"/>
              <a:t>No minimum lot area in P Zoning District</a:t>
            </a:r>
          </a:p>
          <a:p>
            <a:pPr marL="637286" lvl="1" indent="-463550" algn="just">
              <a:buFont typeface="Wingdings" panose="05000000000000000000" pitchFamily="2" charset="2"/>
              <a:buChar char="§"/>
            </a:pPr>
            <a:r>
              <a:rPr lang="en-US" sz="4200" b="1" dirty="0"/>
              <a:t>Lot Width</a:t>
            </a:r>
          </a:p>
          <a:p>
            <a:pPr marL="820166" lvl="2" indent="-463550" algn="just">
              <a:buFont typeface="Wingdings" panose="05000000000000000000" pitchFamily="2" charset="2"/>
              <a:buChar char="§"/>
            </a:pPr>
            <a:r>
              <a:rPr lang="en-US" sz="3800" dirty="0"/>
              <a:t>No minimum lot width in P Zoning District</a:t>
            </a:r>
            <a:endParaRPr lang="en-US" sz="4000" dirty="0"/>
          </a:p>
        </p:txBody>
      </p:sp>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793425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Policy analysis</a:t>
            </a:r>
          </a:p>
        </p:txBody>
      </p:sp>
      <p:sp>
        <p:nvSpPr>
          <p:cNvPr id="3" name="Content Placeholder 2"/>
          <p:cNvSpPr>
            <a:spLocks noGrp="1"/>
          </p:cNvSpPr>
          <p:nvPr>
            <p:ph idx="1"/>
          </p:nvPr>
        </p:nvSpPr>
        <p:spPr>
          <a:xfrm>
            <a:off x="662474" y="1908548"/>
            <a:ext cx="9535507" cy="4880674"/>
          </a:xfrm>
        </p:spPr>
        <p:txBody>
          <a:bodyPr>
            <a:normAutofit/>
          </a:bodyPr>
          <a:lstStyle/>
          <a:p>
            <a:pPr marL="463550" indent="-463550" algn="just">
              <a:buFont typeface="Wingdings" panose="05000000000000000000" pitchFamily="2" charset="2"/>
              <a:buChar char="§"/>
            </a:pPr>
            <a:r>
              <a:rPr lang="en-US" sz="4600" dirty="0"/>
              <a:t>Approval by CPS, SAWS, &amp; Public Works is required prior to release for recordation.</a:t>
            </a:r>
          </a:p>
          <a:p>
            <a:pPr marL="463550" indent="-463550">
              <a:buFont typeface="Wingdings" panose="05000000000000000000" pitchFamily="2" charset="2"/>
              <a:buChar char="§"/>
            </a:pPr>
            <a:r>
              <a:rPr lang="en-US" sz="4800" dirty="0"/>
              <a:t>To be considered at the regular City Council meeting on March 23, 2026, pending recommendation from P&amp;Z.</a:t>
            </a:r>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250230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D5BC9-3811-F5D2-8593-1E80C85B2E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02F49-A68B-DDE9-C61E-B70541FBCCE4}"/>
              </a:ext>
            </a:extLst>
          </p:cNvPr>
          <p:cNvSpPr>
            <a:spLocks noGrp="1"/>
          </p:cNvSpPr>
          <p:nvPr>
            <p:ph type="title"/>
          </p:nvPr>
        </p:nvSpPr>
        <p:spPr/>
        <p:txBody>
          <a:bodyPr>
            <a:normAutofit/>
          </a:bodyPr>
          <a:lstStyle/>
          <a:p>
            <a:r>
              <a:rPr lang="en-US" sz="6000" dirty="0">
                <a:solidFill>
                  <a:schemeClr val="accent2">
                    <a:lumMod val="75000"/>
                  </a:schemeClr>
                </a:solidFill>
              </a:rPr>
              <a:t>Public notification</a:t>
            </a:r>
          </a:p>
        </p:txBody>
      </p:sp>
      <p:sp>
        <p:nvSpPr>
          <p:cNvPr id="3" name="Content Placeholder 2">
            <a:extLst>
              <a:ext uri="{FF2B5EF4-FFF2-40B4-BE49-F238E27FC236}">
                <a16:creationId xmlns:a16="http://schemas.microsoft.com/office/drawing/2014/main" id="{70EBA2AE-DB6F-EBE7-6F48-8D9CE618902E}"/>
              </a:ext>
            </a:extLst>
          </p:cNvPr>
          <p:cNvSpPr>
            <a:spLocks noGrp="1"/>
          </p:cNvSpPr>
          <p:nvPr>
            <p:ph idx="1"/>
          </p:nvPr>
        </p:nvSpPr>
        <p:spPr>
          <a:xfrm>
            <a:off x="614826" y="1776046"/>
            <a:ext cx="6885310" cy="4853354"/>
          </a:xfrm>
        </p:spPr>
        <p:txBody>
          <a:bodyPr>
            <a:normAutofit/>
          </a:bodyPr>
          <a:lstStyle/>
          <a:p>
            <a:pPr marL="463550" indent="-463550">
              <a:buFont typeface="Wingdings" panose="05000000000000000000" pitchFamily="2" charset="2"/>
              <a:buChar char="§"/>
            </a:pPr>
            <a:r>
              <a:rPr lang="en-US" sz="2000" dirty="0"/>
              <a:t>Postcards – mailed to property owners within a 200-foot radius</a:t>
            </a:r>
          </a:p>
          <a:p>
            <a:pPr marL="463550" indent="-463550">
              <a:buFont typeface="Wingdings" panose="05000000000000000000" pitchFamily="2" charset="2"/>
              <a:buChar char="§"/>
            </a:pPr>
            <a:r>
              <a:rPr lang="en-US" sz="2000" dirty="0"/>
              <a:t>Notices – posted on City website and on the properties</a:t>
            </a:r>
          </a:p>
          <a:p>
            <a:pPr marL="463550" indent="-463550">
              <a:buFont typeface="Wingdings" panose="05000000000000000000" pitchFamily="2" charset="2"/>
              <a:buChar char="§"/>
            </a:pPr>
            <a:r>
              <a:rPr lang="en-US" sz="2000" dirty="0"/>
              <a:t>Legal Notice – posted in official newspaper of the City (SA Express News)</a:t>
            </a:r>
          </a:p>
          <a:p>
            <a:pPr marL="463550" indent="-463550">
              <a:buFont typeface="Wingdings" panose="05000000000000000000" pitchFamily="2" charset="2"/>
              <a:buChar char="§"/>
            </a:pPr>
            <a:r>
              <a:rPr lang="en-US" sz="2000" dirty="0"/>
              <a:t>Responses received (Inside 200-ft radius):</a:t>
            </a:r>
          </a:p>
          <a:p>
            <a:pPr marL="820166" lvl="2" indent="-463550">
              <a:buFont typeface="Wingdings" panose="05000000000000000000" pitchFamily="2" charset="2"/>
              <a:buChar char="§"/>
            </a:pPr>
            <a:r>
              <a:rPr lang="en-US" sz="2000" dirty="0"/>
              <a:t>Support: (0)	Opposed: (0)	   Neutral: (0)</a:t>
            </a:r>
          </a:p>
          <a:p>
            <a:pPr marL="463550" indent="-463550">
              <a:buFont typeface="Wingdings" panose="05000000000000000000" pitchFamily="2" charset="2"/>
              <a:buChar char="§"/>
            </a:pPr>
            <a:r>
              <a:rPr lang="en-US" sz="2000" dirty="0"/>
              <a:t>Responses received (Outside 200-ft radius):</a:t>
            </a:r>
          </a:p>
          <a:p>
            <a:pPr marL="820166" lvl="2" indent="-463550">
              <a:buFont typeface="Wingdings" panose="05000000000000000000" pitchFamily="2" charset="2"/>
              <a:buChar char="§"/>
            </a:pPr>
            <a:r>
              <a:rPr lang="en-US" sz="2000" dirty="0"/>
              <a:t>Support: (0)	Opposed: (0)	   Neutral: (0)</a:t>
            </a:r>
          </a:p>
        </p:txBody>
      </p:sp>
      <p:pic>
        <p:nvPicPr>
          <p:cNvPr id="6" name="Picture 5">
            <a:extLst>
              <a:ext uri="{FF2B5EF4-FFF2-40B4-BE49-F238E27FC236}">
                <a16:creationId xmlns:a16="http://schemas.microsoft.com/office/drawing/2014/main" id="{D204BC12-D68D-F97A-839F-4B19D9504AF0}"/>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pic>
        <p:nvPicPr>
          <p:cNvPr id="4" name="Picture 3">
            <a:extLst>
              <a:ext uri="{FF2B5EF4-FFF2-40B4-BE49-F238E27FC236}">
                <a16:creationId xmlns:a16="http://schemas.microsoft.com/office/drawing/2014/main" id="{FDD229D0-E6D5-D884-911B-2A22B0A8A538}"/>
              </a:ext>
            </a:extLst>
          </p:cNvPr>
          <p:cNvPicPr>
            <a:picLocks noChangeAspect="1"/>
          </p:cNvPicPr>
          <p:nvPr/>
        </p:nvPicPr>
        <p:blipFill>
          <a:blip r:embed="rId3"/>
          <a:stretch>
            <a:fillRect/>
          </a:stretch>
        </p:blipFill>
        <p:spPr>
          <a:xfrm>
            <a:off x="6900530" y="3384071"/>
            <a:ext cx="5141670" cy="3245329"/>
          </a:xfrm>
          <a:prstGeom prst="rect">
            <a:avLst/>
          </a:prstGeom>
        </p:spPr>
      </p:pic>
    </p:spTree>
    <p:extLst>
      <p:ext uri="{BB962C8B-B14F-4D97-AF65-F5344CB8AC3E}">
        <p14:creationId xmlns:p14="http://schemas.microsoft.com/office/powerpoint/2010/main" val="1134770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63690-9C03-790C-7125-185657D48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01DBE-FA19-94C2-9833-04C04DBBEF36}"/>
              </a:ext>
            </a:extLst>
          </p:cNvPr>
          <p:cNvSpPr>
            <a:spLocks noGrp="1"/>
          </p:cNvSpPr>
          <p:nvPr>
            <p:ph type="ctrTitle"/>
          </p:nvPr>
        </p:nvSpPr>
        <p:spPr>
          <a:xfrm>
            <a:off x="392805" y="4960137"/>
            <a:ext cx="7772400" cy="1463040"/>
          </a:xfrm>
        </p:spPr>
        <p:txBody>
          <a:bodyPr/>
          <a:lstStyle/>
          <a:p>
            <a:r>
              <a:rPr lang="en-US" dirty="0">
                <a:solidFill>
                  <a:schemeClr val="accent2">
                    <a:lumMod val="75000"/>
                  </a:schemeClr>
                </a:solidFill>
              </a:rPr>
              <a:t>Community development</a:t>
            </a:r>
          </a:p>
        </p:txBody>
      </p:sp>
      <p:sp>
        <p:nvSpPr>
          <p:cNvPr id="3" name="Subtitle 2">
            <a:extLst>
              <a:ext uri="{FF2B5EF4-FFF2-40B4-BE49-F238E27FC236}">
                <a16:creationId xmlns:a16="http://schemas.microsoft.com/office/drawing/2014/main" id="{534386A8-D87B-28A5-6E84-C5A7590E59D9}"/>
              </a:ext>
            </a:extLst>
          </p:cNvPr>
          <p:cNvSpPr>
            <a:spLocks noGrp="1"/>
          </p:cNvSpPr>
          <p:nvPr>
            <p:ph type="subTitle" idx="1"/>
          </p:nvPr>
        </p:nvSpPr>
        <p:spPr>
          <a:xfrm>
            <a:off x="8448541" y="4895742"/>
            <a:ext cx="3743459" cy="1463040"/>
          </a:xfrm>
        </p:spPr>
        <p:txBody>
          <a:bodyPr>
            <a:noAutofit/>
          </a:bodyPr>
          <a:lstStyle/>
          <a:p>
            <a:r>
              <a:rPr lang="en-US" sz="2400" dirty="0">
                <a:solidFill>
                  <a:schemeClr val="accent2">
                    <a:lumMod val="75000"/>
                  </a:schemeClr>
                </a:solidFill>
              </a:rPr>
              <a:t>Presented by:</a:t>
            </a:r>
          </a:p>
          <a:p>
            <a:r>
              <a:rPr lang="en-US" sz="2400" dirty="0">
                <a:solidFill>
                  <a:schemeClr val="accent2">
                    <a:lumMod val="75000"/>
                  </a:schemeClr>
                </a:solidFill>
              </a:rPr>
              <a:t>Tyler Brewer</a:t>
            </a:r>
          </a:p>
          <a:p>
            <a:r>
              <a:rPr lang="en-US" sz="2400" dirty="0">
                <a:solidFill>
                  <a:schemeClr val="accent2">
                    <a:lumMod val="75000"/>
                  </a:schemeClr>
                </a:solidFill>
              </a:rPr>
              <a:t>Senior Planner</a:t>
            </a:r>
          </a:p>
        </p:txBody>
      </p:sp>
      <p:sp>
        <p:nvSpPr>
          <p:cNvPr id="7" name="Title 1">
            <a:extLst>
              <a:ext uri="{FF2B5EF4-FFF2-40B4-BE49-F238E27FC236}">
                <a16:creationId xmlns:a16="http://schemas.microsoft.com/office/drawing/2014/main" id="{521EFB0E-2F44-3BD4-8E8A-657182DB4AE7}"/>
              </a:ext>
            </a:extLst>
          </p:cNvPr>
          <p:cNvSpPr txBox="1">
            <a:spLocks/>
          </p:cNvSpPr>
          <p:nvPr/>
        </p:nvSpPr>
        <p:spPr>
          <a:xfrm>
            <a:off x="1570379" y="104504"/>
            <a:ext cx="9026305" cy="4538524"/>
          </a:xfrm>
          <a:prstGeom prst="rect">
            <a:avLst/>
          </a:prstGeom>
        </p:spPr>
        <p:txBody>
          <a:bodyPr vert="horz" lIns="91440" tIns="45720" rIns="91440" bIns="45720" rtlCol="0" anchor="b">
            <a:noAutofit/>
          </a:bodyPr>
          <a:lstStyle>
            <a:lvl1pPr algn="r" defTabSz="914400" rtl="0" eaLnBrk="1" latinLnBrk="0" hangingPunct="1">
              <a:lnSpc>
                <a:spcPct val="80000"/>
              </a:lnSpc>
              <a:spcBef>
                <a:spcPct val="0"/>
              </a:spcBef>
              <a:buNone/>
              <a:defRPr sz="5000" kern="1200" cap="all" spc="200" baseline="0">
                <a:solidFill>
                  <a:schemeClr val="tx1">
                    <a:lumMod val="90000"/>
                    <a:lumOff val="10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P&amp;Z Case no. 461</a:t>
            </a:r>
          </a:p>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6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AHISD SUP</a:t>
            </a: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4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lang="en-US" sz="4000" dirty="0">
                <a:solidFill>
                  <a:srgbClr val="FFFFFF">
                    <a:lumMod val="85000"/>
                  </a:srgbClr>
                </a:solidFill>
                <a:latin typeface="Tw Cen MT Condensed" panose="020B0606020104020203"/>
              </a:rPr>
              <a:t>march</a:t>
            </a:r>
            <a:r>
              <a:rPr kumimoji="0" lang="en-US" sz="4000" b="0" i="0" u="none" strike="noStrike" kern="1200" cap="all" spc="200" normalizeH="0" baseline="0" noProof="0" dirty="0">
                <a:ln>
                  <a:noFill/>
                </a:ln>
                <a:solidFill>
                  <a:srgbClr val="FFFFFF">
                    <a:lumMod val="85000"/>
                  </a:srgbClr>
                </a:solidFill>
                <a:effectLst/>
                <a:uLnTx/>
                <a:uFillTx/>
                <a:latin typeface="Tw Cen MT Condensed" panose="020B0606020104020203"/>
                <a:ea typeface="+mj-ea"/>
                <a:cs typeface="+mj-cs"/>
              </a:rPr>
              <a:t> 02, 2026</a:t>
            </a:r>
          </a:p>
          <a:p>
            <a:pPr marL="0" marR="0" lvl="0" indent="0" algn="ctr" defTabSz="914400" rtl="0" eaLnBrk="1" fontAlgn="auto" latinLnBrk="0" hangingPunct="1">
              <a:lnSpc>
                <a:spcPct val="80000"/>
              </a:lnSpc>
              <a:spcBef>
                <a:spcPct val="0"/>
              </a:spcBef>
              <a:spcAft>
                <a:spcPts val="0"/>
              </a:spcAft>
              <a:buClrTx/>
              <a:buSzTx/>
              <a:buFontTx/>
              <a:buNone/>
              <a:tabLst/>
              <a:defRPr/>
            </a:pPr>
            <a:endParaRPr kumimoji="0" lang="en-US" sz="4000" b="0" i="0" u="none" strike="noStrike" kern="1200" cap="all" spc="200" normalizeH="0" baseline="0" noProof="0" dirty="0">
              <a:ln>
                <a:noFill/>
              </a:ln>
              <a:solidFill>
                <a:srgbClr val="797979">
                  <a:lumMod val="90000"/>
                  <a:lumOff val="10000"/>
                </a:srgbClr>
              </a:solidFill>
              <a:effectLst/>
              <a:uLnTx/>
              <a:uFillTx/>
              <a:latin typeface="Tw Cen MT Condensed" panose="020B0606020104020203"/>
              <a:ea typeface="+mj-ea"/>
              <a:cs typeface="+mj-cs"/>
            </a:endParaRPr>
          </a:p>
        </p:txBody>
      </p:sp>
      <p:pic>
        <p:nvPicPr>
          <p:cNvPr id="9" name="Picture 8">
            <a:extLst>
              <a:ext uri="{FF2B5EF4-FFF2-40B4-BE49-F238E27FC236}">
                <a16:creationId xmlns:a16="http://schemas.microsoft.com/office/drawing/2014/main" id="{8191EB89-90F5-57D8-5903-315FCEA7CB18}"/>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70506" y="4707377"/>
            <a:ext cx="1918647" cy="1839769"/>
          </a:xfrm>
          <a:prstGeom prst="rect">
            <a:avLst/>
          </a:prstGeom>
          <a:noFill/>
          <a:ln>
            <a:noFill/>
          </a:ln>
        </p:spPr>
      </p:pic>
    </p:spTree>
    <p:extLst>
      <p:ext uri="{BB962C8B-B14F-4D97-AF65-F5344CB8AC3E}">
        <p14:creationId xmlns:p14="http://schemas.microsoft.com/office/powerpoint/2010/main" val="1187138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E0DF1-68D7-6CE2-8F9A-BAEB77F6A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6B645-A6AE-D79D-F94F-ECCA39A78E32}"/>
              </a:ext>
            </a:extLst>
          </p:cNvPr>
          <p:cNvSpPr>
            <a:spLocks noGrp="1"/>
          </p:cNvSpPr>
          <p:nvPr>
            <p:ph type="title"/>
          </p:nvPr>
        </p:nvSpPr>
        <p:spPr/>
        <p:txBody>
          <a:bodyPr>
            <a:normAutofit/>
          </a:bodyPr>
          <a:lstStyle/>
          <a:p>
            <a:r>
              <a:rPr lang="en-US" sz="6000" dirty="0">
                <a:solidFill>
                  <a:schemeClr val="accent2">
                    <a:lumMod val="75000"/>
                  </a:schemeClr>
                </a:solidFill>
              </a:rPr>
              <a:t>summary</a:t>
            </a:r>
          </a:p>
        </p:txBody>
      </p:sp>
      <p:sp>
        <p:nvSpPr>
          <p:cNvPr id="3" name="Content Placeholder 2">
            <a:extLst>
              <a:ext uri="{FF2B5EF4-FFF2-40B4-BE49-F238E27FC236}">
                <a16:creationId xmlns:a16="http://schemas.microsoft.com/office/drawing/2014/main" id="{DC7C47CD-F251-0C63-47E0-C0E911766D01}"/>
              </a:ext>
            </a:extLst>
          </p:cNvPr>
          <p:cNvSpPr>
            <a:spLocks noGrp="1"/>
          </p:cNvSpPr>
          <p:nvPr>
            <p:ph idx="1"/>
          </p:nvPr>
        </p:nvSpPr>
        <p:spPr>
          <a:xfrm>
            <a:off x="6958923" y="2084832"/>
            <a:ext cx="5157705" cy="4048967"/>
          </a:xfrm>
        </p:spPr>
        <p:txBody>
          <a:bodyPr>
            <a:noAutofit/>
          </a:bodyPr>
          <a:lstStyle/>
          <a:p>
            <a:pPr marL="637286" lvl="1" indent="-463550">
              <a:buFont typeface="Wingdings" panose="05000000000000000000" pitchFamily="2" charset="2"/>
              <a:buChar char="§"/>
            </a:pPr>
            <a:r>
              <a:rPr lang="en-US" sz="3000" dirty="0"/>
              <a:t>Multi-Family District (MF-D) &amp; Single-Family Dwelling District A (SF-A)</a:t>
            </a:r>
          </a:p>
          <a:p>
            <a:pPr marL="637286" lvl="1" indent="-463550">
              <a:buFont typeface="Wingdings" panose="05000000000000000000" pitchFamily="2" charset="2"/>
              <a:buChar char="§"/>
            </a:pPr>
            <a:r>
              <a:rPr lang="en-US" sz="3000" dirty="0"/>
              <a:t>6900 Broadway St (AHISD High School Campus), the 6800 Block of Broadway St, 116 Tuxedo Ave, 7001 Broadway St, and 7101 Broadway St</a:t>
            </a:r>
          </a:p>
          <a:p>
            <a:pPr marL="637286" lvl="1" indent="-463550">
              <a:buFont typeface="Wingdings" panose="05000000000000000000" pitchFamily="2" charset="2"/>
              <a:buChar char="§"/>
            </a:pPr>
            <a:r>
              <a:rPr lang="en-US" sz="3000" dirty="0"/>
              <a:t>SUP</a:t>
            </a:r>
          </a:p>
        </p:txBody>
      </p:sp>
      <p:pic>
        <p:nvPicPr>
          <p:cNvPr id="5" name="Picture 4">
            <a:extLst>
              <a:ext uri="{FF2B5EF4-FFF2-40B4-BE49-F238E27FC236}">
                <a16:creationId xmlns:a16="http://schemas.microsoft.com/office/drawing/2014/main" id="{9BCC39E5-1B79-3F78-F7DF-CCD8F78D3D00}"/>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pic>
        <p:nvPicPr>
          <p:cNvPr id="1026" name="Picture 1">
            <a:extLst>
              <a:ext uri="{FF2B5EF4-FFF2-40B4-BE49-F238E27FC236}">
                <a16:creationId xmlns:a16="http://schemas.microsoft.com/office/drawing/2014/main" id="{ECD0465C-30D9-7064-EB6E-C1F6040AD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1862709"/>
            <a:ext cx="64008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890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62F70-B7CD-4FEC-E6BD-436E52DEE5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DE15B-3A8E-AA87-0D28-D659DA2BEB7C}"/>
              </a:ext>
            </a:extLst>
          </p:cNvPr>
          <p:cNvSpPr>
            <a:spLocks noGrp="1"/>
          </p:cNvSpPr>
          <p:nvPr>
            <p:ph type="title"/>
          </p:nvPr>
        </p:nvSpPr>
        <p:spPr/>
        <p:txBody>
          <a:bodyPr>
            <a:normAutofit/>
          </a:bodyPr>
          <a:lstStyle/>
          <a:p>
            <a:r>
              <a:rPr lang="en-US" sz="6000" dirty="0">
                <a:solidFill>
                  <a:schemeClr val="accent2">
                    <a:lumMod val="75000"/>
                  </a:schemeClr>
                </a:solidFill>
              </a:rPr>
              <a:t>summary</a:t>
            </a:r>
          </a:p>
        </p:txBody>
      </p:sp>
      <p:pic>
        <p:nvPicPr>
          <p:cNvPr id="5" name="Picture 4">
            <a:extLst>
              <a:ext uri="{FF2B5EF4-FFF2-40B4-BE49-F238E27FC236}">
                <a16:creationId xmlns:a16="http://schemas.microsoft.com/office/drawing/2014/main" id="{4284BEFC-1E75-AFB3-C26A-C1C01F98D3D3}"/>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9" name="Content Placeholder 2">
            <a:extLst>
              <a:ext uri="{FF2B5EF4-FFF2-40B4-BE49-F238E27FC236}">
                <a16:creationId xmlns:a16="http://schemas.microsoft.com/office/drawing/2014/main" id="{94EAC99A-9E5F-94CF-2F01-82A02ADA5ADB}"/>
              </a:ext>
            </a:extLst>
          </p:cNvPr>
          <p:cNvSpPr>
            <a:spLocks noGrp="1"/>
          </p:cNvSpPr>
          <p:nvPr>
            <p:ph idx="1"/>
          </p:nvPr>
        </p:nvSpPr>
        <p:spPr>
          <a:xfrm>
            <a:off x="670561" y="2060067"/>
            <a:ext cx="10073639" cy="4413885"/>
          </a:xfrm>
        </p:spPr>
        <p:txBody>
          <a:bodyPr>
            <a:normAutofit lnSpcReduction="10000"/>
          </a:bodyPr>
          <a:lstStyle/>
          <a:p>
            <a:pPr marL="463550" indent="-463550" algn="just">
              <a:buFont typeface="Wingdings" panose="05000000000000000000" pitchFamily="2" charset="2"/>
              <a:buChar char="§"/>
            </a:pPr>
            <a:r>
              <a:rPr lang="en-US" sz="3500" dirty="0"/>
              <a:t>Proposal to replace the existing SUPs previously approved for 6900 Broadway St with a new SUP that consolidates those ordinances into one and expands the scope of the ordinance to include the other AHISD properties on the west side of Broadway St between Castano Ave and E </a:t>
            </a:r>
            <a:r>
              <a:rPr lang="en-US" sz="3500" dirty="0" err="1"/>
              <a:t>Elmview</a:t>
            </a:r>
            <a:r>
              <a:rPr lang="en-US" sz="3500" dirty="0"/>
              <a:t> Pl.</a:t>
            </a:r>
          </a:p>
          <a:p>
            <a:pPr marL="463550" indent="-463550" algn="just">
              <a:buFont typeface="Wingdings" panose="05000000000000000000" pitchFamily="2" charset="2"/>
              <a:buChar char="§"/>
            </a:pPr>
            <a:r>
              <a:rPr lang="en-US" sz="3500" dirty="0"/>
              <a:t>Variances to City’s Zoning Code requested through SUP</a:t>
            </a:r>
          </a:p>
          <a:p>
            <a:pPr marL="463550" indent="-463550" algn="just">
              <a:buFont typeface="Wingdings" panose="05000000000000000000" pitchFamily="2" charset="2"/>
              <a:buChar char="§"/>
            </a:pPr>
            <a:r>
              <a:rPr lang="en-US" sz="3500" dirty="0"/>
              <a:t>Discussion and feedback only</a:t>
            </a:r>
          </a:p>
        </p:txBody>
      </p:sp>
    </p:spTree>
    <p:extLst>
      <p:ext uri="{BB962C8B-B14F-4D97-AF65-F5344CB8AC3E}">
        <p14:creationId xmlns:p14="http://schemas.microsoft.com/office/powerpoint/2010/main" val="1976442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41062-CDA7-96F7-4959-94212852D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7B0A6-1E71-CE2C-E2C1-2F3572768ABE}"/>
              </a:ext>
            </a:extLst>
          </p:cNvPr>
          <p:cNvSpPr>
            <a:spLocks noGrp="1"/>
          </p:cNvSpPr>
          <p:nvPr>
            <p:ph type="title"/>
          </p:nvPr>
        </p:nvSpPr>
        <p:spPr>
          <a:xfrm>
            <a:off x="0" y="-254756"/>
            <a:ext cx="9720072" cy="1499616"/>
          </a:xfrm>
        </p:spPr>
        <p:txBody>
          <a:bodyPr>
            <a:normAutofit/>
          </a:bodyPr>
          <a:lstStyle/>
          <a:p>
            <a:r>
              <a:rPr lang="en-US" sz="6000" dirty="0">
                <a:solidFill>
                  <a:schemeClr val="accent2">
                    <a:lumMod val="75000"/>
                  </a:schemeClr>
                </a:solidFill>
              </a:rPr>
              <a:t>Proposal - Overview</a:t>
            </a:r>
          </a:p>
        </p:txBody>
      </p:sp>
      <p:pic>
        <p:nvPicPr>
          <p:cNvPr id="5" name="Picture 4">
            <a:extLst>
              <a:ext uri="{FF2B5EF4-FFF2-40B4-BE49-F238E27FC236}">
                <a16:creationId xmlns:a16="http://schemas.microsoft.com/office/drawing/2014/main" id="{0D40968B-1935-BC65-5BF0-0720CBA9F3C1}"/>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6" name="Picture 5">
            <a:extLst>
              <a:ext uri="{FF2B5EF4-FFF2-40B4-BE49-F238E27FC236}">
                <a16:creationId xmlns:a16="http://schemas.microsoft.com/office/drawing/2014/main" id="{AB48B3B1-FBCE-4336-4F85-3ED6CC44242C}"/>
              </a:ext>
            </a:extLst>
          </p:cNvPr>
          <p:cNvPicPr>
            <a:picLocks noChangeAspect="1"/>
          </p:cNvPicPr>
          <p:nvPr/>
        </p:nvPicPr>
        <p:blipFill>
          <a:blip r:embed="rId3"/>
          <a:stretch>
            <a:fillRect/>
          </a:stretch>
        </p:blipFill>
        <p:spPr>
          <a:xfrm>
            <a:off x="284127" y="1007139"/>
            <a:ext cx="10183277" cy="5613858"/>
          </a:xfrm>
          <a:prstGeom prst="rect">
            <a:avLst/>
          </a:prstGeom>
        </p:spPr>
      </p:pic>
    </p:spTree>
    <p:extLst>
      <p:ext uri="{BB962C8B-B14F-4D97-AF65-F5344CB8AC3E}">
        <p14:creationId xmlns:p14="http://schemas.microsoft.com/office/powerpoint/2010/main" val="2337207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117B-DFAB-F71C-8FD2-EC408FA85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E308FF-BA20-64AC-257B-7E7EFBEB4616}"/>
              </a:ext>
            </a:extLst>
          </p:cNvPr>
          <p:cNvSpPr>
            <a:spLocks noGrp="1"/>
          </p:cNvSpPr>
          <p:nvPr>
            <p:ph type="title"/>
          </p:nvPr>
        </p:nvSpPr>
        <p:spPr>
          <a:xfrm>
            <a:off x="0" y="-254756"/>
            <a:ext cx="9720072" cy="1499616"/>
          </a:xfrm>
        </p:spPr>
        <p:txBody>
          <a:bodyPr>
            <a:normAutofit/>
          </a:bodyPr>
          <a:lstStyle/>
          <a:p>
            <a:r>
              <a:rPr lang="en-US" sz="6000" dirty="0">
                <a:solidFill>
                  <a:schemeClr val="accent2">
                    <a:lumMod val="75000"/>
                  </a:schemeClr>
                </a:solidFill>
              </a:rPr>
              <a:t>Proposal – Concept Plan</a:t>
            </a:r>
          </a:p>
        </p:txBody>
      </p:sp>
      <p:pic>
        <p:nvPicPr>
          <p:cNvPr id="5" name="Picture 4">
            <a:extLst>
              <a:ext uri="{FF2B5EF4-FFF2-40B4-BE49-F238E27FC236}">
                <a16:creationId xmlns:a16="http://schemas.microsoft.com/office/drawing/2014/main" id="{2E66806A-82D1-389E-6371-18DC443F02E8}"/>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5FEDA214-AB17-B9E1-BCCD-F8EEBBE85B8A}"/>
              </a:ext>
            </a:extLst>
          </p:cNvPr>
          <p:cNvPicPr>
            <a:picLocks noChangeAspect="1"/>
          </p:cNvPicPr>
          <p:nvPr/>
        </p:nvPicPr>
        <p:blipFill>
          <a:blip r:embed="rId3"/>
          <a:stretch>
            <a:fillRect/>
          </a:stretch>
        </p:blipFill>
        <p:spPr>
          <a:xfrm>
            <a:off x="161097" y="916375"/>
            <a:ext cx="10306307" cy="5773517"/>
          </a:xfrm>
          <a:prstGeom prst="rect">
            <a:avLst/>
          </a:prstGeom>
        </p:spPr>
      </p:pic>
    </p:spTree>
    <p:extLst>
      <p:ext uri="{BB962C8B-B14F-4D97-AF65-F5344CB8AC3E}">
        <p14:creationId xmlns:p14="http://schemas.microsoft.com/office/powerpoint/2010/main" val="334144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D8050-CA80-834E-328D-46A546A34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EE1F30-006C-DA34-EBC9-2809A402FF5C}"/>
              </a:ext>
            </a:extLst>
          </p:cNvPr>
          <p:cNvSpPr>
            <a:spLocks noGrp="1"/>
          </p:cNvSpPr>
          <p:nvPr>
            <p:ph type="title"/>
          </p:nvPr>
        </p:nvSpPr>
        <p:spPr>
          <a:xfrm>
            <a:off x="0" y="-254756"/>
            <a:ext cx="9720072" cy="1499616"/>
          </a:xfrm>
        </p:spPr>
        <p:txBody>
          <a:bodyPr>
            <a:normAutofit/>
          </a:bodyPr>
          <a:lstStyle/>
          <a:p>
            <a:r>
              <a:rPr lang="en-US" sz="4400" dirty="0">
                <a:solidFill>
                  <a:schemeClr val="accent2">
                    <a:lumMod val="75000"/>
                  </a:schemeClr>
                </a:solidFill>
              </a:rPr>
              <a:t>Proposal – 6800 Block of Broadway/116 Tuxedo</a:t>
            </a:r>
          </a:p>
        </p:txBody>
      </p:sp>
      <p:pic>
        <p:nvPicPr>
          <p:cNvPr id="5" name="Picture 4">
            <a:extLst>
              <a:ext uri="{FF2B5EF4-FFF2-40B4-BE49-F238E27FC236}">
                <a16:creationId xmlns:a16="http://schemas.microsoft.com/office/drawing/2014/main" id="{F3DFF94F-2C45-0204-943E-1431F960D6B6}"/>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23BEDDE9-9423-F46B-C685-B6B946F07CBA}"/>
              </a:ext>
            </a:extLst>
          </p:cNvPr>
          <p:cNvPicPr>
            <a:picLocks noChangeAspect="1"/>
          </p:cNvPicPr>
          <p:nvPr/>
        </p:nvPicPr>
        <p:blipFill>
          <a:blip r:embed="rId3"/>
          <a:stretch>
            <a:fillRect/>
          </a:stretch>
        </p:blipFill>
        <p:spPr>
          <a:xfrm>
            <a:off x="231867" y="1003420"/>
            <a:ext cx="10320597" cy="5701531"/>
          </a:xfrm>
          <a:prstGeom prst="rect">
            <a:avLst/>
          </a:prstGeom>
        </p:spPr>
      </p:pic>
    </p:spTree>
    <p:extLst>
      <p:ext uri="{BB962C8B-B14F-4D97-AF65-F5344CB8AC3E}">
        <p14:creationId xmlns:p14="http://schemas.microsoft.com/office/powerpoint/2010/main" val="3076281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2" name="Title 1"/>
          <p:cNvSpPr>
            <a:spLocks noGrp="1"/>
          </p:cNvSpPr>
          <p:nvPr>
            <p:ph type="title"/>
          </p:nvPr>
        </p:nvSpPr>
        <p:spPr>
          <a:xfrm>
            <a:off x="989351" y="503655"/>
            <a:ext cx="9754849" cy="1581177"/>
          </a:xfrm>
        </p:spPr>
        <p:txBody>
          <a:bodyPr>
            <a:normAutofit/>
          </a:bodyPr>
          <a:lstStyle/>
          <a:p>
            <a:r>
              <a:rPr lang="en-US" sz="6000" dirty="0">
                <a:solidFill>
                  <a:schemeClr val="accent2">
                    <a:lumMod val="75000"/>
                  </a:schemeClr>
                </a:solidFill>
              </a:rPr>
              <a:t>Property – view from </a:t>
            </a:r>
            <a:r>
              <a:rPr lang="en-US" sz="6000" dirty="0" err="1">
                <a:solidFill>
                  <a:schemeClr val="accent2">
                    <a:lumMod val="75000"/>
                  </a:schemeClr>
                </a:solidFill>
              </a:rPr>
              <a:t>allen</a:t>
            </a:r>
            <a:r>
              <a:rPr lang="en-US" sz="6000" dirty="0">
                <a:solidFill>
                  <a:schemeClr val="accent2">
                    <a:lumMod val="75000"/>
                  </a:schemeClr>
                </a:solidFill>
              </a:rPr>
              <a:t> </a:t>
            </a:r>
            <a:r>
              <a:rPr lang="en-US" sz="6000" dirty="0" err="1">
                <a:solidFill>
                  <a:schemeClr val="accent2">
                    <a:lumMod val="75000"/>
                  </a:schemeClr>
                </a:solidFill>
              </a:rPr>
              <a:t>st</a:t>
            </a:r>
            <a:endParaRPr lang="en-US" sz="6000" dirty="0">
              <a:solidFill>
                <a:schemeClr val="accent2">
                  <a:lumMod val="75000"/>
                </a:schemeClr>
              </a:solidFill>
            </a:endParaRPr>
          </a:p>
        </p:txBody>
      </p:sp>
      <p:sp>
        <p:nvSpPr>
          <p:cNvPr id="14" name="TextBox 13">
            <a:extLst>
              <a:ext uri="{FF2B5EF4-FFF2-40B4-BE49-F238E27FC236}">
                <a16:creationId xmlns:a16="http://schemas.microsoft.com/office/drawing/2014/main" id="{5A305E24-883C-418C-BF1F-C0261109EA82}"/>
              </a:ext>
            </a:extLst>
          </p:cNvPr>
          <p:cNvSpPr txBox="1"/>
          <p:nvPr/>
        </p:nvSpPr>
        <p:spPr>
          <a:xfrm>
            <a:off x="9559214" y="4213226"/>
            <a:ext cx="1184986" cy="2265334"/>
          </a:xfrm>
          <a:prstGeom prst="rect">
            <a:avLst/>
          </a:prstGeom>
          <a:solidFill>
            <a:schemeClr val="bg1"/>
          </a:solidFill>
        </p:spPr>
        <p:txBody>
          <a:bodyPr wrap="square" rtlCol="0">
            <a:spAutoFit/>
          </a:bodyPr>
          <a:lstStyle/>
          <a:p>
            <a:endParaRPr lang="en-US" dirty="0"/>
          </a:p>
        </p:txBody>
      </p:sp>
      <p:pic>
        <p:nvPicPr>
          <p:cNvPr id="3" name="Picture 2">
            <a:extLst>
              <a:ext uri="{FF2B5EF4-FFF2-40B4-BE49-F238E27FC236}">
                <a16:creationId xmlns:a16="http://schemas.microsoft.com/office/drawing/2014/main" id="{6F9259E9-4363-4856-B1E6-E44624C8466D}"/>
              </a:ext>
            </a:extLst>
          </p:cNvPr>
          <p:cNvPicPr>
            <a:picLocks noChangeAspect="1"/>
          </p:cNvPicPr>
          <p:nvPr/>
        </p:nvPicPr>
        <p:blipFill>
          <a:blip r:embed="rId3"/>
          <a:stretch>
            <a:fillRect/>
          </a:stretch>
        </p:blipFill>
        <p:spPr>
          <a:xfrm>
            <a:off x="0" y="1528592"/>
            <a:ext cx="12192000" cy="5369268"/>
          </a:xfrm>
          <a:prstGeom prst="rect">
            <a:avLst/>
          </a:prstGeom>
        </p:spPr>
      </p:pic>
    </p:spTree>
    <p:extLst>
      <p:ext uri="{BB962C8B-B14F-4D97-AF65-F5344CB8AC3E}">
        <p14:creationId xmlns:p14="http://schemas.microsoft.com/office/powerpoint/2010/main" val="2789218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72CAA-A4DF-4F1E-F0FE-4B665E16DE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EE3B8-1643-4E70-25A6-568DEF7CD271}"/>
              </a:ext>
            </a:extLst>
          </p:cNvPr>
          <p:cNvSpPr>
            <a:spLocks noGrp="1"/>
          </p:cNvSpPr>
          <p:nvPr>
            <p:ph type="title"/>
          </p:nvPr>
        </p:nvSpPr>
        <p:spPr>
          <a:xfrm>
            <a:off x="0" y="-254756"/>
            <a:ext cx="9720072" cy="1499616"/>
          </a:xfrm>
        </p:spPr>
        <p:txBody>
          <a:bodyPr>
            <a:normAutofit/>
          </a:bodyPr>
          <a:lstStyle/>
          <a:p>
            <a:r>
              <a:rPr lang="en-US" sz="4400" dirty="0">
                <a:solidFill>
                  <a:schemeClr val="accent2">
                    <a:lumMod val="75000"/>
                  </a:schemeClr>
                </a:solidFill>
              </a:rPr>
              <a:t>Proposal – 6800 Block of Broadway/116 Tuxedo</a:t>
            </a:r>
          </a:p>
        </p:txBody>
      </p:sp>
      <p:pic>
        <p:nvPicPr>
          <p:cNvPr id="5" name="Picture 4">
            <a:extLst>
              <a:ext uri="{FF2B5EF4-FFF2-40B4-BE49-F238E27FC236}">
                <a16:creationId xmlns:a16="http://schemas.microsoft.com/office/drawing/2014/main" id="{DC1138CD-0147-F782-7DC7-B90A02F0B259}"/>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6" name="Picture 5">
            <a:extLst>
              <a:ext uri="{FF2B5EF4-FFF2-40B4-BE49-F238E27FC236}">
                <a16:creationId xmlns:a16="http://schemas.microsoft.com/office/drawing/2014/main" id="{48E736F9-BDEB-8054-58C8-4743AC1440EA}"/>
              </a:ext>
            </a:extLst>
          </p:cNvPr>
          <p:cNvPicPr>
            <a:picLocks noChangeAspect="1"/>
          </p:cNvPicPr>
          <p:nvPr/>
        </p:nvPicPr>
        <p:blipFill>
          <a:blip r:embed="rId3"/>
          <a:stretch>
            <a:fillRect/>
          </a:stretch>
        </p:blipFill>
        <p:spPr>
          <a:xfrm>
            <a:off x="220868" y="1084983"/>
            <a:ext cx="10246536" cy="5634238"/>
          </a:xfrm>
          <a:prstGeom prst="rect">
            <a:avLst/>
          </a:prstGeom>
        </p:spPr>
      </p:pic>
    </p:spTree>
    <p:extLst>
      <p:ext uri="{BB962C8B-B14F-4D97-AF65-F5344CB8AC3E}">
        <p14:creationId xmlns:p14="http://schemas.microsoft.com/office/powerpoint/2010/main" val="369177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1ECEF-562B-8CA4-3E4C-36FD8E4510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033A9E-D64C-EC7F-3BF9-505693810EC4}"/>
              </a:ext>
            </a:extLst>
          </p:cNvPr>
          <p:cNvSpPr>
            <a:spLocks noGrp="1"/>
          </p:cNvSpPr>
          <p:nvPr>
            <p:ph type="title"/>
          </p:nvPr>
        </p:nvSpPr>
        <p:spPr>
          <a:xfrm>
            <a:off x="0" y="-254756"/>
            <a:ext cx="9720072" cy="1499616"/>
          </a:xfrm>
        </p:spPr>
        <p:txBody>
          <a:bodyPr>
            <a:normAutofit/>
          </a:bodyPr>
          <a:lstStyle/>
          <a:p>
            <a:r>
              <a:rPr lang="en-US" sz="5400" dirty="0">
                <a:solidFill>
                  <a:schemeClr val="accent2">
                    <a:lumMod val="75000"/>
                  </a:schemeClr>
                </a:solidFill>
              </a:rPr>
              <a:t>Proposal – District community center</a:t>
            </a:r>
          </a:p>
        </p:txBody>
      </p:sp>
      <p:pic>
        <p:nvPicPr>
          <p:cNvPr id="5" name="Picture 4">
            <a:extLst>
              <a:ext uri="{FF2B5EF4-FFF2-40B4-BE49-F238E27FC236}">
                <a16:creationId xmlns:a16="http://schemas.microsoft.com/office/drawing/2014/main" id="{636C60C2-E763-89F5-8503-BD36FBC037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3DF57BC7-F2FB-2F45-C692-9C4EF87BD2D7}"/>
              </a:ext>
            </a:extLst>
          </p:cNvPr>
          <p:cNvPicPr>
            <a:picLocks noChangeAspect="1"/>
          </p:cNvPicPr>
          <p:nvPr/>
        </p:nvPicPr>
        <p:blipFill>
          <a:blip r:embed="rId3"/>
          <a:stretch>
            <a:fillRect/>
          </a:stretch>
        </p:blipFill>
        <p:spPr>
          <a:xfrm>
            <a:off x="246158" y="947188"/>
            <a:ext cx="10088689" cy="5692094"/>
          </a:xfrm>
          <a:prstGeom prst="rect">
            <a:avLst/>
          </a:prstGeom>
        </p:spPr>
      </p:pic>
    </p:spTree>
    <p:extLst>
      <p:ext uri="{BB962C8B-B14F-4D97-AF65-F5344CB8AC3E}">
        <p14:creationId xmlns:p14="http://schemas.microsoft.com/office/powerpoint/2010/main" val="30361208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A1D45-10C9-A83D-4064-9BD1CC806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9E44BD-81BE-BB76-04A3-02C420AF8E71}"/>
              </a:ext>
            </a:extLst>
          </p:cNvPr>
          <p:cNvSpPr>
            <a:spLocks noGrp="1"/>
          </p:cNvSpPr>
          <p:nvPr>
            <p:ph type="title"/>
          </p:nvPr>
        </p:nvSpPr>
        <p:spPr>
          <a:xfrm>
            <a:off x="0" y="-254756"/>
            <a:ext cx="9720072" cy="1499616"/>
          </a:xfrm>
        </p:spPr>
        <p:txBody>
          <a:bodyPr>
            <a:normAutofit/>
          </a:bodyPr>
          <a:lstStyle/>
          <a:p>
            <a:r>
              <a:rPr lang="en-US" sz="5400" dirty="0">
                <a:solidFill>
                  <a:schemeClr val="accent2">
                    <a:lumMod val="75000"/>
                  </a:schemeClr>
                </a:solidFill>
              </a:rPr>
              <a:t>Proposal – District community center</a:t>
            </a:r>
          </a:p>
        </p:txBody>
      </p:sp>
      <p:pic>
        <p:nvPicPr>
          <p:cNvPr id="5" name="Picture 4">
            <a:extLst>
              <a:ext uri="{FF2B5EF4-FFF2-40B4-BE49-F238E27FC236}">
                <a16:creationId xmlns:a16="http://schemas.microsoft.com/office/drawing/2014/main" id="{59B4BE1A-0EFF-948B-A092-A8D4DB992F8C}"/>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6" name="Picture 5">
            <a:extLst>
              <a:ext uri="{FF2B5EF4-FFF2-40B4-BE49-F238E27FC236}">
                <a16:creationId xmlns:a16="http://schemas.microsoft.com/office/drawing/2014/main" id="{D763EE94-EEE8-E9CD-7D14-4C30E7706D51}"/>
              </a:ext>
            </a:extLst>
          </p:cNvPr>
          <p:cNvPicPr>
            <a:picLocks noChangeAspect="1"/>
          </p:cNvPicPr>
          <p:nvPr/>
        </p:nvPicPr>
        <p:blipFill>
          <a:blip r:embed="rId3"/>
          <a:stretch>
            <a:fillRect/>
          </a:stretch>
        </p:blipFill>
        <p:spPr>
          <a:xfrm>
            <a:off x="0" y="768369"/>
            <a:ext cx="9720072" cy="3450175"/>
          </a:xfrm>
          <a:prstGeom prst="rect">
            <a:avLst/>
          </a:prstGeom>
        </p:spPr>
      </p:pic>
      <p:pic>
        <p:nvPicPr>
          <p:cNvPr id="8" name="Picture 7">
            <a:extLst>
              <a:ext uri="{FF2B5EF4-FFF2-40B4-BE49-F238E27FC236}">
                <a16:creationId xmlns:a16="http://schemas.microsoft.com/office/drawing/2014/main" id="{7FC11AD7-B47C-E378-80A7-634BA71300E6}"/>
              </a:ext>
            </a:extLst>
          </p:cNvPr>
          <p:cNvPicPr>
            <a:picLocks noChangeAspect="1"/>
          </p:cNvPicPr>
          <p:nvPr/>
        </p:nvPicPr>
        <p:blipFill>
          <a:blip r:embed="rId4"/>
          <a:stretch>
            <a:fillRect/>
          </a:stretch>
        </p:blipFill>
        <p:spPr>
          <a:xfrm>
            <a:off x="8483326" y="4131562"/>
            <a:ext cx="3425140" cy="2596281"/>
          </a:xfrm>
          <a:prstGeom prst="rect">
            <a:avLst/>
          </a:prstGeom>
        </p:spPr>
      </p:pic>
    </p:spTree>
    <p:extLst>
      <p:ext uri="{BB962C8B-B14F-4D97-AF65-F5344CB8AC3E}">
        <p14:creationId xmlns:p14="http://schemas.microsoft.com/office/powerpoint/2010/main" val="25383822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3A0CE-88CD-8AA4-4D31-851DE5882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ED232A-B059-88F3-E736-E3EEDCBB8B81}"/>
              </a:ext>
            </a:extLst>
          </p:cNvPr>
          <p:cNvSpPr>
            <a:spLocks noGrp="1"/>
          </p:cNvSpPr>
          <p:nvPr>
            <p:ph type="title"/>
          </p:nvPr>
        </p:nvSpPr>
        <p:spPr>
          <a:xfrm>
            <a:off x="0" y="-254756"/>
            <a:ext cx="9720072" cy="1499616"/>
          </a:xfrm>
        </p:spPr>
        <p:txBody>
          <a:bodyPr>
            <a:normAutofit/>
          </a:bodyPr>
          <a:lstStyle/>
          <a:p>
            <a:r>
              <a:rPr lang="en-US" sz="5400" dirty="0">
                <a:solidFill>
                  <a:schemeClr val="accent2">
                    <a:lumMod val="75000"/>
                  </a:schemeClr>
                </a:solidFill>
              </a:rPr>
              <a:t>Proposal – District community center</a:t>
            </a:r>
          </a:p>
        </p:txBody>
      </p:sp>
      <p:pic>
        <p:nvPicPr>
          <p:cNvPr id="5" name="Picture 4">
            <a:extLst>
              <a:ext uri="{FF2B5EF4-FFF2-40B4-BE49-F238E27FC236}">
                <a16:creationId xmlns:a16="http://schemas.microsoft.com/office/drawing/2014/main" id="{D873E593-94A3-9343-6E87-307D0E0A1D0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D36AA39F-1082-3BA4-36D8-CF92B3FBA9DF}"/>
              </a:ext>
            </a:extLst>
          </p:cNvPr>
          <p:cNvPicPr>
            <a:picLocks noChangeAspect="1"/>
          </p:cNvPicPr>
          <p:nvPr/>
        </p:nvPicPr>
        <p:blipFill>
          <a:blip r:embed="rId3"/>
          <a:stretch>
            <a:fillRect/>
          </a:stretch>
        </p:blipFill>
        <p:spPr>
          <a:xfrm>
            <a:off x="74428" y="685657"/>
            <a:ext cx="10228521" cy="3244289"/>
          </a:xfrm>
          <a:prstGeom prst="rect">
            <a:avLst/>
          </a:prstGeom>
        </p:spPr>
      </p:pic>
      <p:pic>
        <p:nvPicPr>
          <p:cNvPr id="9" name="Picture 8">
            <a:extLst>
              <a:ext uri="{FF2B5EF4-FFF2-40B4-BE49-F238E27FC236}">
                <a16:creationId xmlns:a16="http://schemas.microsoft.com/office/drawing/2014/main" id="{ADD87203-CC0B-AB7C-92A1-68869F9993E3}"/>
              </a:ext>
            </a:extLst>
          </p:cNvPr>
          <p:cNvPicPr>
            <a:picLocks noChangeAspect="1"/>
          </p:cNvPicPr>
          <p:nvPr/>
        </p:nvPicPr>
        <p:blipFill>
          <a:blip r:embed="rId4"/>
          <a:stretch>
            <a:fillRect/>
          </a:stretch>
        </p:blipFill>
        <p:spPr>
          <a:xfrm>
            <a:off x="7669953" y="3929946"/>
            <a:ext cx="4100238" cy="3094388"/>
          </a:xfrm>
          <a:prstGeom prst="rect">
            <a:avLst/>
          </a:prstGeom>
        </p:spPr>
      </p:pic>
    </p:spTree>
    <p:extLst>
      <p:ext uri="{BB962C8B-B14F-4D97-AF65-F5344CB8AC3E}">
        <p14:creationId xmlns:p14="http://schemas.microsoft.com/office/powerpoint/2010/main" val="2626879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01F33-1AA1-1D67-2232-BA2CDB2DA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63B1AA-B9B2-3915-3133-1605C555E5B1}"/>
              </a:ext>
            </a:extLst>
          </p:cNvPr>
          <p:cNvSpPr>
            <a:spLocks noGrp="1"/>
          </p:cNvSpPr>
          <p:nvPr>
            <p:ph type="title"/>
          </p:nvPr>
        </p:nvSpPr>
        <p:spPr>
          <a:xfrm>
            <a:off x="0" y="-254756"/>
            <a:ext cx="9720072" cy="1499616"/>
          </a:xfrm>
        </p:spPr>
        <p:txBody>
          <a:bodyPr>
            <a:normAutofit/>
          </a:bodyPr>
          <a:lstStyle/>
          <a:p>
            <a:r>
              <a:rPr lang="en-US" sz="5400" dirty="0">
                <a:solidFill>
                  <a:schemeClr val="accent2">
                    <a:lumMod val="75000"/>
                  </a:schemeClr>
                </a:solidFill>
              </a:rPr>
              <a:t>Proposal – District community center</a:t>
            </a:r>
          </a:p>
        </p:txBody>
      </p:sp>
      <p:pic>
        <p:nvPicPr>
          <p:cNvPr id="5" name="Picture 4">
            <a:extLst>
              <a:ext uri="{FF2B5EF4-FFF2-40B4-BE49-F238E27FC236}">
                <a16:creationId xmlns:a16="http://schemas.microsoft.com/office/drawing/2014/main" id="{6A1F3D30-0E10-A30D-6162-239BE442A656}"/>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6" name="Picture 5">
            <a:extLst>
              <a:ext uri="{FF2B5EF4-FFF2-40B4-BE49-F238E27FC236}">
                <a16:creationId xmlns:a16="http://schemas.microsoft.com/office/drawing/2014/main" id="{623FA3C1-FDB1-DF4E-7F8E-DD4DB2FADB54}"/>
              </a:ext>
            </a:extLst>
          </p:cNvPr>
          <p:cNvPicPr>
            <a:picLocks noChangeAspect="1"/>
          </p:cNvPicPr>
          <p:nvPr/>
        </p:nvPicPr>
        <p:blipFill>
          <a:blip r:embed="rId3"/>
          <a:stretch>
            <a:fillRect/>
          </a:stretch>
        </p:blipFill>
        <p:spPr>
          <a:xfrm>
            <a:off x="241488" y="776336"/>
            <a:ext cx="6861062" cy="2898208"/>
          </a:xfrm>
          <a:prstGeom prst="rect">
            <a:avLst/>
          </a:prstGeom>
        </p:spPr>
      </p:pic>
      <p:pic>
        <p:nvPicPr>
          <p:cNvPr id="8" name="Picture 7">
            <a:extLst>
              <a:ext uri="{FF2B5EF4-FFF2-40B4-BE49-F238E27FC236}">
                <a16:creationId xmlns:a16="http://schemas.microsoft.com/office/drawing/2014/main" id="{F8B34AB5-B479-6C41-2252-AF00FCB4C668}"/>
              </a:ext>
            </a:extLst>
          </p:cNvPr>
          <p:cNvPicPr>
            <a:picLocks noChangeAspect="1"/>
          </p:cNvPicPr>
          <p:nvPr/>
        </p:nvPicPr>
        <p:blipFill>
          <a:blip r:embed="rId4"/>
          <a:stretch>
            <a:fillRect/>
          </a:stretch>
        </p:blipFill>
        <p:spPr>
          <a:xfrm>
            <a:off x="5148964" y="3780281"/>
            <a:ext cx="6861063" cy="2901311"/>
          </a:xfrm>
          <a:prstGeom prst="rect">
            <a:avLst/>
          </a:prstGeom>
        </p:spPr>
      </p:pic>
    </p:spTree>
    <p:extLst>
      <p:ext uri="{BB962C8B-B14F-4D97-AF65-F5344CB8AC3E}">
        <p14:creationId xmlns:p14="http://schemas.microsoft.com/office/powerpoint/2010/main" val="2206202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52C79-46B5-0E27-B92E-0AEAAC99A6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EF25F-AEEC-B57C-8D28-8D95FF5645F0}"/>
              </a:ext>
            </a:extLst>
          </p:cNvPr>
          <p:cNvSpPr>
            <a:spLocks noGrp="1"/>
          </p:cNvSpPr>
          <p:nvPr>
            <p:ph type="title"/>
          </p:nvPr>
        </p:nvSpPr>
        <p:spPr>
          <a:xfrm>
            <a:off x="0" y="-254756"/>
            <a:ext cx="9720072" cy="1499616"/>
          </a:xfrm>
        </p:spPr>
        <p:txBody>
          <a:bodyPr>
            <a:normAutofit/>
          </a:bodyPr>
          <a:lstStyle/>
          <a:p>
            <a:r>
              <a:rPr lang="en-US" sz="5400" dirty="0">
                <a:solidFill>
                  <a:schemeClr val="accent2">
                    <a:lumMod val="75000"/>
                  </a:schemeClr>
                </a:solidFill>
              </a:rPr>
              <a:t>Proposal – 7101 Broadway St</a:t>
            </a:r>
          </a:p>
        </p:txBody>
      </p:sp>
      <p:pic>
        <p:nvPicPr>
          <p:cNvPr id="5" name="Picture 4">
            <a:extLst>
              <a:ext uri="{FF2B5EF4-FFF2-40B4-BE49-F238E27FC236}">
                <a16:creationId xmlns:a16="http://schemas.microsoft.com/office/drawing/2014/main" id="{2245758C-CCB8-ED5F-C4BC-8E735185D0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CA80531A-195C-50C6-314B-4ABFBAB7F05B}"/>
              </a:ext>
            </a:extLst>
          </p:cNvPr>
          <p:cNvPicPr>
            <a:picLocks noChangeAspect="1"/>
          </p:cNvPicPr>
          <p:nvPr/>
        </p:nvPicPr>
        <p:blipFill>
          <a:blip r:embed="rId3"/>
          <a:stretch>
            <a:fillRect/>
          </a:stretch>
        </p:blipFill>
        <p:spPr>
          <a:xfrm>
            <a:off x="148343" y="1110853"/>
            <a:ext cx="10239667" cy="5566963"/>
          </a:xfrm>
          <a:prstGeom prst="rect">
            <a:avLst/>
          </a:prstGeom>
        </p:spPr>
      </p:pic>
    </p:spTree>
    <p:extLst>
      <p:ext uri="{BB962C8B-B14F-4D97-AF65-F5344CB8AC3E}">
        <p14:creationId xmlns:p14="http://schemas.microsoft.com/office/powerpoint/2010/main" val="991475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D102-D47F-BE1A-5BCA-32B1B624E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48161-8F09-10C7-9EA6-90AE0F7DF4EC}"/>
              </a:ext>
            </a:extLst>
          </p:cNvPr>
          <p:cNvSpPr>
            <a:spLocks noGrp="1"/>
          </p:cNvSpPr>
          <p:nvPr>
            <p:ph type="title"/>
          </p:nvPr>
        </p:nvSpPr>
        <p:spPr>
          <a:xfrm>
            <a:off x="0" y="-403612"/>
            <a:ext cx="9720072" cy="1499616"/>
          </a:xfrm>
        </p:spPr>
        <p:txBody>
          <a:bodyPr>
            <a:normAutofit/>
          </a:bodyPr>
          <a:lstStyle/>
          <a:p>
            <a:r>
              <a:rPr lang="en-US" sz="4000" dirty="0">
                <a:solidFill>
                  <a:schemeClr val="accent2">
                    <a:lumMod val="75000"/>
                  </a:schemeClr>
                </a:solidFill>
              </a:rPr>
              <a:t>Proposal – 6900 </a:t>
            </a:r>
            <a:r>
              <a:rPr lang="en-US" sz="4000" dirty="0" err="1">
                <a:solidFill>
                  <a:schemeClr val="accent2">
                    <a:lumMod val="75000"/>
                  </a:schemeClr>
                </a:solidFill>
              </a:rPr>
              <a:t>broadway</a:t>
            </a:r>
            <a:r>
              <a:rPr lang="en-US" sz="4000" dirty="0">
                <a:solidFill>
                  <a:schemeClr val="accent2">
                    <a:lumMod val="75000"/>
                  </a:schemeClr>
                </a:solidFill>
              </a:rPr>
              <a:t> </a:t>
            </a:r>
            <a:r>
              <a:rPr lang="en-US" sz="4000" dirty="0" err="1">
                <a:solidFill>
                  <a:schemeClr val="accent2">
                    <a:lumMod val="75000"/>
                  </a:schemeClr>
                </a:solidFill>
              </a:rPr>
              <a:t>st</a:t>
            </a:r>
            <a:r>
              <a:rPr lang="en-US" sz="4000" dirty="0">
                <a:solidFill>
                  <a:schemeClr val="accent2">
                    <a:lumMod val="75000"/>
                  </a:schemeClr>
                </a:solidFill>
              </a:rPr>
              <a:t> (high school campus)</a:t>
            </a:r>
          </a:p>
        </p:txBody>
      </p:sp>
      <p:pic>
        <p:nvPicPr>
          <p:cNvPr id="5" name="Picture 4">
            <a:extLst>
              <a:ext uri="{FF2B5EF4-FFF2-40B4-BE49-F238E27FC236}">
                <a16:creationId xmlns:a16="http://schemas.microsoft.com/office/drawing/2014/main" id="{3EDA6073-EC94-52A2-D5AB-9AE0E70F8123}"/>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C1DDA25F-01A9-8F45-3A68-CB84BC62FA7D}"/>
              </a:ext>
            </a:extLst>
          </p:cNvPr>
          <p:cNvPicPr>
            <a:picLocks noChangeAspect="1"/>
          </p:cNvPicPr>
          <p:nvPr/>
        </p:nvPicPr>
        <p:blipFill>
          <a:blip r:embed="rId3"/>
          <a:stretch>
            <a:fillRect/>
          </a:stretch>
        </p:blipFill>
        <p:spPr>
          <a:xfrm>
            <a:off x="373666" y="917224"/>
            <a:ext cx="9915040" cy="5451678"/>
          </a:xfrm>
          <a:prstGeom prst="rect">
            <a:avLst/>
          </a:prstGeom>
        </p:spPr>
      </p:pic>
    </p:spTree>
    <p:extLst>
      <p:ext uri="{BB962C8B-B14F-4D97-AF65-F5344CB8AC3E}">
        <p14:creationId xmlns:p14="http://schemas.microsoft.com/office/powerpoint/2010/main" val="1710683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845DC-DF78-B5BE-F35B-9CA3BE7D8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B99BF-35D7-D8D2-2779-344585BEB187}"/>
              </a:ext>
            </a:extLst>
          </p:cNvPr>
          <p:cNvSpPr>
            <a:spLocks noGrp="1"/>
          </p:cNvSpPr>
          <p:nvPr>
            <p:ph type="title"/>
          </p:nvPr>
        </p:nvSpPr>
        <p:spPr>
          <a:xfrm>
            <a:off x="0" y="-403612"/>
            <a:ext cx="9720072" cy="1499616"/>
          </a:xfrm>
        </p:spPr>
        <p:txBody>
          <a:bodyPr>
            <a:normAutofit/>
          </a:bodyPr>
          <a:lstStyle/>
          <a:p>
            <a:r>
              <a:rPr lang="en-US" sz="5400" dirty="0">
                <a:solidFill>
                  <a:schemeClr val="accent2">
                    <a:lumMod val="75000"/>
                  </a:schemeClr>
                </a:solidFill>
              </a:rPr>
              <a:t>Public realm improvements</a:t>
            </a:r>
          </a:p>
        </p:txBody>
      </p:sp>
      <p:pic>
        <p:nvPicPr>
          <p:cNvPr id="5" name="Picture 4">
            <a:extLst>
              <a:ext uri="{FF2B5EF4-FFF2-40B4-BE49-F238E27FC236}">
                <a16:creationId xmlns:a16="http://schemas.microsoft.com/office/drawing/2014/main" id="{E92C2266-DB9E-D757-6FE4-17B34245C4F9}"/>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6" name="Picture 5">
            <a:extLst>
              <a:ext uri="{FF2B5EF4-FFF2-40B4-BE49-F238E27FC236}">
                <a16:creationId xmlns:a16="http://schemas.microsoft.com/office/drawing/2014/main" id="{0B9B42C7-612A-0313-46B1-3DD8C7DACED6}"/>
              </a:ext>
            </a:extLst>
          </p:cNvPr>
          <p:cNvPicPr>
            <a:picLocks noChangeAspect="1"/>
          </p:cNvPicPr>
          <p:nvPr/>
        </p:nvPicPr>
        <p:blipFill>
          <a:blip r:embed="rId3"/>
          <a:stretch>
            <a:fillRect/>
          </a:stretch>
        </p:blipFill>
        <p:spPr>
          <a:xfrm>
            <a:off x="134456" y="674940"/>
            <a:ext cx="6093156" cy="2653051"/>
          </a:xfrm>
          <a:prstGeom prst="rect">
            <a:avLst/>
          </a:prstGeom>
        </p:spPr>
      </p:pic>
      <p:pic>
        <p:nvPicPr>
          <p:cNvPr id="8" name="Picture 7">
            <a:extLst>
              <a:ext uri="{FF2B5EF4-FFF2-40B4-BE49-F238E27FC236}">
                <a16:creationId xmlns:a16="http://schemas.microsoft.com/office/drawing/2014/main" id="{141B5078-AF50-A319-1C0C-E96C8C0CBF89}"/>
              </a:ext>
            </a:extLst>
          </p:cNvPr>
          <p:cNvPicPr>
            <a:picLocks noChangeAspect="1"/>
          </p:cNvPicPr>
          <p:nvPr/>
        </p:nvPicPr>
        <p:blipFill>
          <a:blip r:embed="rId4"/>
          <a:stretch>
            <a:fillRect/>
          </a:stretch>
        </p:blipFill>
        <p:spPr>
          <a:xfrm>
            <a:off x="4710223" y="3379771"/>
            <a:ext cx="7006856" cy="3230707"/>
          </a:xfrm>
          <a:prstGeom prst="rect">
            <a:avLst/>
          </a:prstGeom>
        </p:spPr>
      </p:pic>
    </p:spTree>
    <p:extLst>
      <p:ext uri="{BB962C8B-B14F-4D97-AF65-F5344CB8AC3E}">
        <p14:creationId xmlns:p14="http://schemas.microsoft.com/office/powerpoint/2010/main" val="624183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461C2-ABE2-C932-06A1-5B14CD212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191DF-5F92-9463-9819-D5E2B4A1384F}"/>
              </a:ext>
            </a:extLst>
          </p:cNvPr>
          <p:cNvSpPr>
            <a:spLocks noGrp="1"/>
          </p:cNvSpPr>
          <p:nvPr>
            <p:ph type="title"/>
          </p:nvPr>
        </p:nvSpPr>
        <p:spPr>
          <a:xfrm>
            <a:off x="0" y="-403612"/>
            <a:ext cx="9720072" cy="1499616"/>
          </a:xfrm>
        </p:spPr>
        <p:txBody>
          <a:bodyPr>
            <a:normAutofit/>
          </a:bodyPr>
          <a:lstStyle/>
          <a:p>
            <a:r>
              <a:rPr lang="en-US" sz="5400" dirty="0">
                <a:solidFill>
                  <a:schemeClr val="accent2">
                    <a:lumMod val="75000"/>
                  </a:schemeClr>
                </a:solidFill>
              </a:rPr>
              <a:t>Public realm improvements</a:t>
            </a:r>
          </a:p>
        </p:txBody>
      </p:sp>
      <p:pic>
        <p:nvPicPr>
          <p:cNvPr id="5" name="Picture 4">
            <a:extLst>
              <a:ext uri="{FF2B5EF4-FFF2-40B4-BE49-F238E27FC236}">
                <a16:creationId xmlns:a16="http://schemas.microsoft.com/office/drawing/2014/main" id="{1352288C-6981-3802-8AC1-ED245BEC48F1}"/>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4B810669-88E9-C2D4-9F0E-5E27B9C68AAA}"/>
              </a:ext>
            </a:extLst>
          </p:cNvPr>
          <p:cNvPicPr>
            <a:picLocks noChangeAspect="1"/>
          </p:cNvPicPr>
          <p:nvPr/>
        </p:nvPicPr>
        <p:blipFill>
          <a:blip r:embed="rId3"/>
          <a:stretch>
            <a:fillRect/>
          </a:stretch>
        </p:blipFill>
        <p:spPr>
          <a:xfrm>
            <a:off x="245544" y="622884"/>
            <a:ext cx="6601823" cy="2888298"/>
          </a:xfrm>
          <a:prstGeom prst="rect">
            <a:avLst/>
          </a:prstGeom>
        </p:spPr>
      </p:pic>
      <p:pic>
        <p:nvPicPr>
          <p:cNvPr id="9" name="Picture 8">
            <a:extLst>
              <a:ext uri="{FF2B5EF4-FFF2-40B4-BE49-F238E27FC236}">
                <a16:creationId xmlns:a16="http://schemas.microsoft.com/office/drawing/2014/main" id="{E5278D59-B50F-E3E0-84C6-5D78DDC0208C}"/>
              </a:ext>
            </a:extLst>
          </p:cNvPr>
          <p:cNvPicPr>
            <a:picLocks noChangeAspect="1"/>
          </p:cNvPicPr>
          <p:nvPr/>
        </p:nvPicPr>
        <p:blipFill>
          <a:blip r:embed="rId4"/>
          <a:stretch>
            <a:fillRect/>
          </a:stretch>
        </p:blipFill>
        <p:spPr>
          <a:xfrm>
            <a:off x="5691298" y="3157813"/>
            <a:ext cx="6305862" cy="3498371"/>
          </a:xfrm>
          <a:prstGeom prst="rect">
            <a:avLst/>
          </a:prstGeom>
        </p:spPr>
      </p:pic>
    </p:spTree>
    <p:extLst>
      <p:ext uri="{BB962C8B-B14F-4D97-AF65-F5344CB8AC3E}">
        <p14:creationId xmlns:p14="http://schemas.microsoft.com/office/powerpoint/2010/main" val="321930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A9E89-6994-4AD4-3FA4-659A67722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2EA28-342A-3618-FFF4-978154FCBD69}"/>
              </a:ext>
            </a:extLst>
          </p:cNvPr>
          <p:cNvSpPr>
            <a:spLocks noGrp="1"/>
          </p:cNvSpPr>
          <p:nvPr>
            <p:ph type="title"/>
          </p:nvPr>
        </p:nvSpPr>
        <p:spPr>
          <a:xfrm>
            <a:off x="0" y="-254756"/>
            <a:ext cx="9720072" cy="1499616"/>
          </a:xfrm>
        </p:spPr>
        <p:txBody>
          <a:bodyPr>
            <a:normAutofit/>
          </a:bodyPr>
          <a:lstStyle/>
          <a:p>
            <a:r>
              <a:rPr lang="en-US" sz="6000" dirty="0">
                <a:solidFill>
                  <a:schemeClr val="accent2">
                    <a:lumMod val="75000"/>
                  </a:schemeClr>
                </a:solidFill>
              </a:rPr>
              <a:t>Variance requests</a:t>
            </a:r>
          </a:p>
        </p:txBody>
      </p:sp>
      <p:pic>
        <p:nvPicPr>
          <p:cNvPr id="5" name="Picture 4">
            <a:extLst>
              <a:ext uri="{FF2B5EF4-FFF2-40B4-BE49-F238E27FC236}">
                <a16:creationId xmlns:a16="http://schemas.microsoft.com/office/drawing/2014/main" id="{95B8853E-0864-8E63-CAF5-DF1EE9EE1A09}"/>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467404" y="0"/>
            <a:ext cx="1724596" cy="1653696"/>
          </a:xfrm>
          <a:prstGeom prst="rect">
            <a:avLst/>
          </a:prstGeom>
          <a:noFill/>
          <a:ln>
            <a:noFill/>
          </a:ln>
        </p:spPr>
      </p:pic>
      <p:pic>
        <p:nvPicPr>
          <p:cNvPr id="4" name="Picture 3">
            <a:extLst>
              <a:ext uri="{FF2B5EF4-FFF2-40B4-BE49-F238E27FC236}">
                <a16:creationId xmlns:a16="http://schemas.microsoft.com/office/drawing/2014/main" id="{380F7BCA-47D0-0967-13A9-9A35F9247AEF}"/>
              </a:ext>
            </a:extLst>
          </p:cNvPr>
          <p:cNvPicPr>
            <a:picLocks noChangeAspect="1"/>
          </p:cNvPicPr>
          <p:nvPr/>
        </p:nvPicPr>
        <p:blipFill>
          <a:blip r:embed="rId3"/>
          <a:stretch>
            <a:fillRect/>
          </a:stretch>
        </p:blipFill>
        <p:spPr>
          <a:xfrm>
            <a:off x="1732849" y="935835"/>
            <a:ext cx="8449854" cy="5496692"/>
          </a:xfrm>
          <a:prstGeom prst="rect">
            <a:avLst/>
          </a:prstGeom>
        </p:spPr>
      </p:pic>
    </p:spTree>
    <p:extLst>
      <p:ext uri="{BB962C8B-B14F-4D97-AF65-F5344CB8AC3E}">
        <p14:creationId xmlns:p14="http://schemas.microsoft.com/office/powerpoint/2010/main" val="197768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4FDE1C-3406-4204-B414-8F40D214DAB3}"/>
              </a:ext>
            </a:extLst>
          </p:cNvPr>
          <p:cNvPicPr>
            <a:picLocks noChangeAspect="1"/>
          </p:cNvPicPr>
          <p:nvPr/>
        </p:nvPicPr>
        <p:blipFill>
          <a:blip r:embed="rId2"/>
          <a:stretch>
            <a:fillRect/>
          </a:stretch>
        </p:blipFill>
        <p:spPr>
          <a:xfrm>
            <a:off x="731941" y="1541232"/>
            <a:ext cx="10470708" cy="5247990"/>
          </a:xfrm>
          <a:prstGeom prst="rect">
            <a:avLst/>
          </a:prstGeom>
        </p:spPr>
      </p:pic>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
        <p:nvSpPr>
          <p:cNvPr id="2" name="Title 1"/>
          <p:cNvSpPr>
            <a:spLocks noGrp="1"/>
          </p:cNvSpPr>
          <p:nvPr>
            <p:ph type="title"/>
          </p:nvPr>
        </p:nvSpPr>
        <p:spPr>
          <a:xfrm>
            <a:off x="989351" y="503655"/>
            <a:ext cx="9754849" cy="1581177"/>
          </a:xfrm>
        </p:spPr>
        <p:txBody>
          <a:bodyPr>
            <a:normAutofit/>
          </a:bodyPr>
          <a:lstStyle/>
          <a:p>
            <a:r>
              <a:rPr lang="en-US" sz="6000" dirty="0">
                <a:solidFill>
                  <a:schemeClr val="accent2">
                    <a:lumMod val="75000"/>
                  </a:schemeClr>
                </a:solidFill>
              </a:rPr>
              <a:t>Property – view from </a:t>
            </a:r>
            <a:r>
              <a:rPr lang="en-US" sz="6000" dirty="0" err="1">
                <a:solidFill>
                  <a:schemeClr val="accent2">
                    <a:lumMod val="75000"/>
                  </a:schemeClr>
                </a:solidFill>
              </a:rPr>
              <a:t>allen</a:t>
            </a:r>
            <a:r>
              <a:rPr lang="en-US" sz="6000" dirty="0">
                <a:solidFill>
                  <a:schemeClr val="accent2">
                    <a:lumMod val="75000"/>
                  </a:schemeClr>
                </a:solidFill>
              </a:rPr>
              <a:t> </a:t>
            </a:r>
            <a:r>
              <a:rPr lang="en-US" sz="6000" dirty="0" err="1">
                <a:solidFill>
                  <a:schemeClr val="accent2">
                    <a:lumMod val="75000"/>
                  </a:schemeClr>
                </a:solidFill>
              </a:rPr>
              <a:t>st</a:t>
            </a:r>
            <a:endParaRPr lang="en-US" sz="6000" dirty="0">
              <a:solidFill>
                <a:schemeClr val="accent2">
                  <a:lumMod val="75000"/>
                </a:schemeClr>
              </a:solidFill>
            </a:endParaRPr>
          </a:p>
        </p:txBody>
      </p:sp>
    </p:spTree>
    <p:extLst>
      <p:ext uri="{BB962C8B-B14F-4D97-AF65-F5344CB8AC3E}">
        <p14:creationId xmlns:p14="http://schemas.microsoft.com/office/powerpoint/2010/main" val="25556135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9506E-50D3-C2F5-84E7-23CC0297A5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7636A-7224-4D9C-9FAD-ADB29EC9B554}"/>
              </a:ext>
            </a:extLst>
          </p:cNvPr>
          <p:cNvSpPr>
            <a:spLocks noGrp="1"/>
          </p:cNvSpPr>
          <p:nvPr>
            <p:ph type="title"/>
          </p:nvPr>
        </p:nvSpPr>
        <p:spPr/>
        <p:txBody>
          <a:bodyPr>
            <a:normAutofit/>
          </a:bodyPr>
          <a:lstStyle/>
          <a:p>
            <a:r>
              <a:rPr lang="en-US" sz="6000" dirty="0">
                <a:solidFill>
                  <a:schemeClr val="accent2">
                    <a:lumMod val="75000"/>
                  </a:schemeClr>
                </a:solidFill>
              </a:rPr>
              <a:t>Policy analysis</a:t>
            </a:r>
          </a:p>
        </p:txBody>
      </p:sp>
      <p:sp>
        <p:nvSpPr>
          <p:cNvPr id="3" name="Content Placeholder 2">
            <a:extLst>
              <a:ext uri="{FF2B5EF4-FFF2-40B4-BE49-F238E27FC236}">
                <a16:creationId xmlns:a16="http://schemas.microsoft.com/office/drawing/2014/main" id="{9CFE5013-514B-036C-DC58-DC71FA8F1FE3}"/>
              </a:ext>
            </a:extLst>
          </p:cNvPr>
          <p:cNvSpPr>
            <a:spLocks noGrp="1"/>
          </p:cNvSpPr>
          <p:nvPr>
            <p:ph idx="1"/>
          </p:nvPr>
        </p:nvSpPr>
        <p:spPr>
          <a:xfrm>
            <a:off x="670561" y="1895476"/>
            <a:ext cx="10946052" cy="4893746"/>
          </a:xfrm>
        </p:spPr>
        <p:txBody>
          <a:bodyPr>
            <a:normAutofit/>
          </a:bodyPr>
          <a:lstStyle/>
          <a:p>
            <a:pPr marL="463550" indent="-463550">
              <a:buFont typeface="Wingdings" panose="05000000000000000000" pitchFamily="2" charset="2"/>
              <a:buChar char="§"/>
            </a:pPr>
            <a:r>
              <a:rPr lang="en-US" sz="4000" dirty="0"/>
              <a:t>Discussion/Feedback Only</a:t>
            </a:r>
          </a:p>
          <a:p>
            <a:pPr marL="463550" indent="-463550">
              <a:buFont typeface="Wingdings" panose="05000000000000000000" pitchFamily="2" charset="2"/>
              <a:buChar char="§"/>
            </a:pPr>
            <a:r>
              <a:rPr lang="en-US" sz="4000" dirty="0"/>
              <a:t>Bring back SUP for action at next P&amp;Z meeting</a:t>
            </a:r>
          </a:p>
          <a:p>
            <a:pPr marL="463550" indent="-463550">
              <a:buFont typeface="Wingdings" panose="05000000000000000000" pitchFamily="2" charset="2"/>
              <a:buChar char="§"/>
            </a:pPr>
            <a:endParaRPr lang="en-US" sz="4000" dirty="0"/>
          </a:p>
          <a:p>
            <a:pPr marL="463550" indent="-463550">
              <a:buFont typeface="Wingdings" panose="05000000000000000000" pitchFamily="2" charset="2"/>
              <a:buChar char="§"/>
            </a:pPr>
            <a:endParaRPr lang="en-US" sz="4000" dirty="0"/>
          </a:p>
          <a:p>
            <a:pPr marL="463550" indent="-463550">
              <a:buFont typeface="Wingdings" panose="05000000000000000000" pitchFamily="2" charset="2"/>
              <a:buChar char="§"/>
            </a:pPr>
            <a:endParaRPr lang="en-US" sz="4000" dirty="0"/>
          </a:p>
        </p:txBody>
      </p:sp>
      <p:pic>
        <p:nvPicPr>
          <p:cNvPr id="5" name="Picture 4">
            <a:extLst>
              <a:ext uri="{FF2B5EF4-FFF2-40B4-BE49-F238E27FC236}">
                <a16:creationId xmlns:a16="http://schemas.microsoft.com/office/drawing/2014/main" id="{8C5AFE0C-3D16-0335-F1B1-F40E5B60D390}"/>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2465879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73D49-640F-C94B-FCFD-7F84D004E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3B947-2570-114F-EF0E-06DA74C1AF87}"/>
              </a:ext>
            </a:extLst>
          </p:cNvPr>
          <p:cNvSpPr>
            <a:spLocks noGrp="1"/>
          </p:cNvSpPr>
          <p:nvPr>
            <p:ph type="title"/>
          </p:nvPr>
        </p:nvSpPr>
        <p:spPr/>
        <p:txBody>
          <a:bodyPr>
            <a:normAutofit/>
          </a:bodyPr>
          <a:lstStyle/>
          <a:p>
            <a:r>
              <a:rPr lang="en-US" sz="6000" dirty="0">
                <a:solidFill>
                  <a:schemeClr val="accent2">
                    <a:lumMod val="75000"/>
                  </a:schemeClr>
                </a:solidFill>
              </a:rPr>
              <a:t>Public notification</a:t>
            </a:r>
          </a:p>
        </p:txBody>
      </p:sp>
      <p:sp>
        <p:nvSpPr>
          <p:cNvPr id="3" name="Content Placeholder 2">
            <a:extLst>
              <a:ext uri="{FF2B5EF4-FFF2-40B4-BE49-F238E27FC236}">
                <a16:creationId xmlns:a16="http://schemas.microsoft.com/office/drawing/2014/main" id="{DF77F595-3B62-A9D3-7C4C-85CC8FB0F89B}"/>
              </a:ext>
            </a:extLst>
          </p:cNvPr>
          <p:cNvSpPr>
            <a:spLocks noGrp="1"/>
          </p:cNvSpPr>
          <p:nvPr>
            <p:ph idx="1"/>
          </p:nvPr>
        </p:nvSpPr>
        <p:spPr>
          <a:xfrm>
            <a:off x="614826" y="1776046"/>
            <a:ext cx="6885310" cy="4853354"/>
          </a:xfrm>
        </p:spPr>
        <p:txBody>
          <a:bodyPr>
            <a:normAutofit/>
          </a:bodyPr>
          <a:lstStyle/>
          <a:p>
            <a:pPr marL="463550" indent="-463550">
              <a:buFont typeface="Wingdings" panose="05000000000000000000" pitchFamily="2" charset="2"/>
              <a:buChar char="§"/>
            </a:pPr>
            <a:r>
              <a:rPr lang="en-US" sz="2000" dirty="0"/>
              <a:t>Postcards – mailed to property owners within a 200-foot radius</a:t>
            </a:r>
          </a:p>
          <a:p>
            <a:pPr marL="463550" indent="-463550">
              <a:buFont typeface="Wingdings" panose="05000000000000000000" pitchFamily="2" charset="2"/>
              <a:buChar char="§"/>
            </a:pPr>
            <a:r>
              <a:rPr lang="en-US" sz="2000" dirty="0"/>
              <a:t>Notices – posted on City website and on the properties</a:t>
            </a:r>
          </a:p>
          <a:p>
            <a:pPr marL="463550" indent="-463550">
              <a:buFont typeface="Wingdings" panose="05000000000000000000" pitchFamily="2" charset="2"/>
              <a:buChar char="§"/>
            </a:pPr>
            <a:r>
              <a:rPr lang="en-US" sz="2000" dirty="0"/>
              <a:t>Legal Notice – posted in official newspaper of the City (SA Express News)</a:t>
            </a:r>
          </a:p>
          <a:p>
            <a:pPr marL="463550" indent="-463550">
              <a:buFont typeface="Wingdings" panose="05000000000000000000" pitchFamily="2" charset="2"/>
              <a:buChar char="§"/>
            </a:pPr>
            <a:r>
              <a:rPr lang="en-US" sz="2000" dirty="0"/>
              <a:t>Responses received (Inside 200-ft radius):</a:t>
            </a:r>
          </a:p>
          <a:p>
            <a:pPr marL="820166" lvl="2" indent="-463550">
              <a:buFont typeface="Wingdings" panose="05000000000000000000" pitchFamily="2" charset="2"/>
              <a:buChar char="§"/>
            </a:pPr>
            <a:r>
              <a:rPr lang="en-US" sz="2000" dirty="0"/>
              <a:t>Support: (0)	Opposed: (0)	   Neutral: (0)</a:t>
            </a:r>
          </a:p>
          <a:p>
            <a:pPr marL="463550" indent="-463550">
              <a:buFont typeface="Wingdings" panose="05000000000000000000" pitchFamily="2" charset="2"/>
              <a:buChar char="§"/>
            </a:pPr>
            <a:r>
              <a:rPr lang="en-US" sz="2000" dirty="0"/>
              <a:t>Responses received (Outside 200-ft radius):</a:t>
            </a:r>
          </a:p>
          <a:p>
            <a:pPr marL="820166" lvl="2" indent="-463550">
              <a:buFont typeface="Wingdings" panose="05000000000000000000" pitchFamily="2" charset="2"/>
              <a:buChar char="§"/>
            </a:pPr>
            <a:r>
              <a:rPr lang="en-US" sz="2000" dirty="0"/>
              <a:t>Support: (0)	Opposed: (0)	   Neutral: (0)</a:t>
            </a:r>
          </a:p>
        </p:txBody>
      </p:sp>
      <p:pic>
        <p:nvPicPr>
          <p:cNvPr id="6" name="Picture 5">
            <a:extLst>
              <a:ext uri="{FF2B5EF4-FFF2-40B4-BE49-F238E27FC236}">
                <a16:creationId xmlns:a16="http://schemas.microsoft.com/office/drawing/2014/main" id="{EC1195E0-37AE-FE31-3F50-812E79B4AD74}"/>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1300231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26" y="-456206"/>
            <a:ext cx="9754849" cy="1581177"/>
          </a:xfrm>
        </p:spPr>
        <p:txBody>
          <a:bodyPr>
            <a:normAutofit/>
          </a:bodyPr>
          <a:lstStyle/>
          <a:p>
            <a:r>
              <a:rPr lang="en-US" sz="4800" dirty="0">
                <a:solidFill>
                  <a:srgbClr val="002060"/>
                </a:solidFill>
              </a:rPr>
              <a:t>Original vs. revised proposal</a:t>
            </a:r>
          </a:p>
        </p:txBody>
      </p:sp>
      <p:pic>
        <p:nvPicPr>
          <p:cNvPr id="14" name="Picture 13">
            <a:extLst>
              <a:ext uri="{FF2B5EF4-FFF2-40B4-BE49-F238E27FC236}">
                <a16:creationId xmlns:a16="http://schemas.microsoft.com/office/drawing/2014/main" id="{B6CD0392-8AE6-6370-AF33-76F42721CDFC}"/>
              </a:ext>
            </a:extLst>
          </p:cNvPr>
          <p:cNvPicPr>
            <a:picLocks noChangeAspect="1"/>
          </p:cNvPicPr>
          <p:nvPr/>
        </p:nvPicPr>
        <p:blipFill>
          <a:blip r:embed="rId3"/>
          <a:stretch>
            <a:fillRect/>
          </a:stretch>
        </p:blipFill>
        <p:spPr>
          <a:xfrm>
            <a:off x="132358" y="758190"/>
            <a:ext cx="5635017" cy="5671185"/>
          </a:xfrm>
          <a:prstGeom prst="rect">
            <a:avLst/>
          </a:prstGeom>
        </p:spPr>
      </p:pic>
      <p:pic>
        <p:nvPicPr>
          <p:cNvPr id="17" name="Picture 16">
            <a:extLst>
              <a:ext uri="{FF2B5EF4-FFF2-40B4-BE49-F238E27FC236}">
                <a16:creationId xmlns:a16="http://schemas.microsoft.com/office/drawing/2014/main" id="{D4091CD3-70BA-519F-1A57-48BEBD5CFFE4}"/>
              </a:ext>
            </a:extLst>
          </p:cNvPr>
          <p:cNvPicPr>
            <a:picLocks noChangeAspect="1"/>
          </p:cNvPicPr>
          <p:nvPr/>
        </p:nvPicPr>
        <p:blipFill>
          <a:blip r:embed="rId4"/>
          <a:stretch>
            <a:fillRect/>
          </a:stretch>
        </p:blipFill>
        <p:spPr>
          <a:xfrm>
            <a:off x="6440978" y="758190"/>
            <a:ext cx="5733029" cy="5733029"/>
          </a:xfrm>
          <a:prstGeom prst="rect">
            <a:avLst/>
          </a:prstGeom>
        </p:spPr>
      </p:pic>
      <p:pic>
        <p:nvPicPr>
          <p:cNvPr id="5" name="Picture 4"/>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811144" y="0"/>
            <a:ext cx="1380856" cy="1324087"/>
          </a:xfrm>
          <a:prstGeom prst="rect">
            <a:avLst/>
          </a:prstGeom>
          <a:noFill/>
          <a:ln>
            <a:noFill/>
          </a:ln>
        </p:spPr>
      </p:pic>
    </p:spTree>
    <p:extLst>
      <p:ext uri="{BB962C8B-B14F-4D97-AF65-F5344CB8AC3E}">
        <p14:creationId xmlns:p14="http://schemas.microsoft.com/office/powerpoint/2010/main" val="369429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Policy analysis </a:t>
            </a:r>
            <a:r>
              <a:rPr lang="en-US" sz="6000" dirty="0">
                <a:solidFill>
                  <a:srgbClr val="FF0000"/>
                </a:solidFill>
              </a:rPr>
              <a:t>- Update</a:t>
            </a:r>
            <a:endParaRPr lang="en-US" sz="6000" dirty="0">
              <a:solidFill>
                <a:schemeClr val="accent2">
                  <a:lumMod val="75000"/>
                </a:schemeClr>
              </a:solidFill>
            </a:endParaRPr>
          </a:p>
        </p:txBody>
      </p:sp>
      <p:sp>
        <p:nvSpPr>
          <p:cNvPr id="3" name="Content Placeholder 2"/>
          <p:cNvSpPr>
            <a:spLocks noGrp="1"/>
          </p:cNvSpPr>
          <p:nvPr>
            <p:ph idx="1"/>
          </p:nvPr>
        </p:nvSpPr>
        <p:spPr>
          <a:xfrm>
            <a:off x="368922" y="1921620"/>
            <a:ext cx="11454155" cy="4949452"/>
          </a:xfrm>
        </p:spPr>
        <p:txBody>
          <a:bodyPr>
            <a:normAutofit/>
          </a:bodyPr>
          <a:lstStyle/>
          <a:p>
            <a:pPr marL="463550" indent="-463550" algn="just">
              <a:buFont typeface="Wingdings" panose="05000000000000000000" pitchFamily="2" charset="2"/>
              <a:buChar char="§"/>
            </a:pPr>
            <a:r>
              <a:rPr lang="en-US" sz="2400" dirty="0"/>
              <a:t>Current structure located at 401 Harrison Ave encroaches in ROW. Area limited to repairs only.</a:t>
            </a:r>
          </a:p>
          <a:p>
            <a:pPr marL="463550" indent="-463550" algn="just">
              <a:buFont typeface="Wingdings" panose="05000000000000000000" pitchFamily="2" charset="2"/>
              <a:buChar char="§"/>
            </a:pPr>
            <a:r>
              <a:rPr lang="en-US" sz="2400" dirty="0"/>
              <a:t>Final survey of the requested areas is required. </a:t>
            </a:r>
            <a:r>
              <a:rPr lang="en-US" sz="2400" dirty="0">
                <a:solidFill>
                  <a:srgbClr val="FF0000"/>
                </a:solidFill>
              </a:rPr>
              <a:t>- Provided</a:t>
            </a:r>
            <a:endParaRPr lang="en-US" sz="2400" dirty="0"/>
          </a:p>
          <a:p>
            <a:pPr marL="463550" indent="-463550" algn="just">
              <a:buFont typeface="Wingdings" panose="05000000000000000000" pitchFamily="2" charset="2"/>
              <a:buChar char="§"/>
            </a:pPr>
            <a:r>
              <a:rPr lang="en-US" sz="2400" dirty="0"/>
              <a:t>Proposal reduces portion of street’s width from almost 30 ft to 18 ft </a:t>
            </a:r>
            <a:r>
              <a:rPr lang="en-US" sz="2400" dirty="0">
                <a:solidFill>
                  <a:srgbClr val="FF0000"/>
                </a:solidFill>
              </a:rPr>
              <a:t>– New proposal no longer reduces street width</a:t>
            </a:r>
            <a:endParaRPr lang="en-US" sz="2400" dirty="0"/>
          </a:p>
          <a:p>
            <a:pPr marL="820166" lvl="2" indent="-463550" algn="just">
              <a:buFont typeface="Wingdings" panose="05000000000000000000" pitchFamily="2" charset="2"/>
              <a:buChar char="§"/>
            </a:pPr>
            <a:r>
              <a:rPr lang="en-US" sz="2000" dirty="0"/>
              <a:t>Removes approx. 12 ft width of improved street for first 100 ft (approx.) of dead-end street </a:t>
            </a:r>
            <a:r>
              <a:rPr lang="en-US" sz="2000" dirty="0">
                <a:solidFill>
                  <a:srgbClr val="FF0000"/>
                </a:solidFill>
              </a:rPr>
              <a:t>– N/A</a:t>
            </a:r>
            <a:endParaRPr lang="en-US" sz="2000" dirty="0"/>
          </a:p>
          <a:p>
            <a:pPr marL="463550" indent="-463550" algn="just">
              <a:buFont typeface="Wingdings" panose="05000000000000000000" pitchFamily="2" charset="2"/>
              <a:buChar char="§"/>
            </a:pPr>
            <a:r>
              <a:rPr lang="en-US" sz="2400" dirty="0"/>
              <a:t>Public Works &amp; Fire Departments oppose the request due to the impact on ability to provide sanitation and emergency services. </a:t>
            </a:r>
            <a:r>
              <a:rPr lang="en-US" sz="2400" dirty="0">
                <a:solidFill>
                  <a:srgbClr val="FF0000"/>
                </a:solidFill>
              </a:rPr>
              <a:t>– PW no longer opposes request; FD pending response</a:t>
            </a:r>
            <a:endParaRPr lang="en-US" sz="2400" dirty="0"/>
          </a:p>
          <a:p>
            <a:pPr marL="820166" lvl="2" indent="-463550" algn="just">
              <a:buFont typeface="Wingdings" panose="05000000000000000000" pitchFamily="2" charset="2"/>
              <a:buChar char="§"/>
            </a:pPr>
            <a:r>
              <a:rPr lang="en-US" sz="2000" dirty="0"/>
              <a:t>Fire Apparatus Access Road – 20 ft minimum width (per Fire Code)</a:t>
            </a:r>
          </a:p>
          <a:p>
            <a:pPr marL="820166" lvl="2" indent="-463550" algn="just">
              <a:buFont typeface="Wingdings" panose="05000000000000000000" pitchFamily="2" charset="2"/>
              <a:buChar char="§"/>
            </a:pPr>
            <a:r>
              <a:rPr lang="en-US" sz="2000" dirty="0"/>
              <a:t>Ladder truck needs minimum of 26 ft to operate</a:t>
            </a:r>
          </a:p>
          <a:p>
            <a:pPr marL="820166" lvl="2" indent="-463550" algn="just">
              <a:buFont typeface="Wingdings" panose="05000000000000000000" pitchFamily="2" charset="2"/>
              <a:buChar char="§"/>
            </a:pPr>
            <a:r>
              <a:rPr lang="en-US" sz="2000" dirty="0"/>
              <a:t>Fire apparatus &amp; sanitation vehicles must back out with existing street conditions</a:t>
            </a:r>
          </a:p>
        </p:txBody>
      </p:sp>
      <p:pic>
        <p:nvPicPr>
          <p:cNvPr id="5" name="Picture 4"/>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2275857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Policy analysis </a:t>
            </a:r>
            <a:r>
              <a:rPr lang="en-US" sz="6000" dirty="0">
                <a:solidFill>
                  <a:srgbClr val="FF0000"/>
                </a:solidFill>
              </a:rPr>
              <a:t>- update</a:t>
            </a:r>
            <a:endParaRPr lang="en-US" sz="6000" dirty="0">
              <a:solidFill>
                <a:schemeClr val="accent2">
                  <a:lumMod val="75000"/>
                </a:schemeClr>
              </a:solidFill>
            </a:endParaRPr>
          </a:p>
        </p:txBody>
      </p:sp>
      <p:sp>
        <p:nvSpPr>
          <p:cNvPr id="3" name="Content Placeholder 2"/>
          <p:cNvSpPr>
            <a:spLocks noGrp="1"/>
          </p:cNvSpPr>
          <p:nvPr>
            <p:ph idx="1"/>
          </p:nvPr>
        </p:nvSpPr>
        <p:spPr>
          <a:xfrm>
            <a:off x="662473" y="1908548"/>
            <a:ext cx="10505399" cy="4880674"/>
          </a:xfrm>
        </p:spPr>
        <p:txBody>
          <a:bodyPr>
            <a:normAutofit/>
          </a:bodyPr>
          <a:lstStyle/>
          <a:p>
            <a:pPr marL="463550" indent="-463550" algn="just">
              <a:buFont typeface="Wingdings" panose="05000000000000000000" pitchFamily="2" charset="2"/>
              <a:buChar char="§"/>
            </a:pPr>
            <a:r>
              <a:rPr lang="en-US" sz="2400" dirty="0"/>
              <a:t>Sect. 16-101: General Provisions</a:t>
            </a:r>
          </a:p>
          <a:p>
            <a:pPr marL="637286" lvl="1" indent="-463550" algn="just">
              <a:buFont typeface="Wingdings" panose="05000000000000000000" pitchFamily="2" charset="2"/>
              <a:buChar char="§"/>
            </a:pPr>
            <a:r>
              <a:rPr lang="en-US" sz="2400" dirty="0"/>
              <a:t>(g) Fair market value – Option to rely on an average price per square foot per BCAD market values or require an independent professional appraisal by a jointly selected appraiser. </a:t>
            </a:r>
          </a:p>
          <a:p>
            <a:pPr marL="966470" lvl="3" indent="-463550" algn="just">
              <a:buFont typeface="Wingdings" panose="05000000000000000000" pitchFamily="2" charset="2"/>
              <a:buChar char="§"/>
            </a:pPr>
            <a:r>
              <a:rPr lang="en-US" sz="2400" dirty="0"/>
              <a:t>Price per square foot per BCAD market values option</a:t>
            </a:r>
          </a:p>
          <a:p>
            <a:pPr marL="1286510" lvl="5" indent="-463550" algn="just">
              <a:buFont typeface="Wingdings" panose="05000000000000000000" pitchFamily="2" charset="2"/>
              <a:buChar char="§"/>
            </a:pPr>
            <a:r>
              <a:rPr lang="en-US" sz="2400" strike="sngStrike" dirty="0">
                <a:solidFill>
                  <a:srgbClr val="FF0000"/>
                </a:solidFill>
              </a:rPr>
              <a:t>4557</a:t>
            </a:r>
            <a:r>
              <a:rPr lang="en-US" sz="2400" dirty="0">
                <a:solidFill>
                  <a:srgbClr val="FF0000"/>
                </a:solidFill>
              </a:rPr>
              <a:t> 2205 </a:t>
            </a:r>
            <a:r>
              <a:rPr lang="en-US" sz="2400" dirty="0"/>
              <a:t>sq ft at $46.57 per sq ft = </a:t>
            </a:r>
            <a:r>
              <a:rPr lang="en-US" sz="2400" strike="sngStrike" dirty="0">
                <a:solidFill>
                  <a:srgbClr val="FF0000"/>
                </a:solidFill>
              </a:rPr>
              <a:t>$212,219.49 </a:t>
            </a:r>
            <a:r>
              <a:rPr lang="en-US" sz="2400" dirty="0">
                <a:solidFill>
                  <a:srgbClr val="FF0000"/>
                </a:solidFill>
              </a:rPr>
              <a:t>$102,686.85</a:t>
            </a:r>
          </a:p>
          <a:p>
            <a:pPr marL="1286510" lvl="5" indent="-463550" algn="just">
              <a:buFont typeface="Wingdings" panose="05000000000000000000" pitchFamily="2" charset="2"/>
              <a:buChar char="§"/>
            </a:pPr>
            <a:r>
              <a:rPr lang="en-US" sz="2400" strike="sngStrike" dirty="0">
                <a:solidFill>
                  <a:srgbClr val="FF0000"/>
                </a:solidFill>
              </a:rPr>
              <a:t>1643</a:t>
            </a:r>
            <a:r>
              <a:rPr lang="en-US" sz="2400" dirty="0"/>
              <a:t> </a:t>
            </a:r>
            <a:r>
              <a:rPr lang="en-US" sz="2400" dirty="0">
                <a:solidFill>
                  <a:srgbClr val="FF0000"/>
                </a:solidFill>
              </a:rPr>
              <a:t>795 </a:t>
            </a:r>
            <a:r>
              <a:rPr lang="en-US" sz="2400" dirty="0"/>
              <a:t>sq ft at $46.57 per sq ft = </a:t>
            </a:r>
            <a:r>
              <a:rPr lang="en-US" sz="2400" strike="sngStrike" dirty="0">
                <a:solidFill>
                  <a:srgbClr val="FF0000"/>
                </a:solidFill>
              </a:rPr>
              <a:t>$76,514.51</a:t>
            </a:r>
            <a:r>
              <a:rPr lang="en-US" sz="2400" dirty="0">
                <a:solidFill>
                  <a:srgbClr val="FF0000"/>
                </a:solidFill>
              </a:rPr>
              <a:t> $37,023.15</a:t>
            </a:r>
            <a:endParaRPr lang="en-US" sz="2400" strike="sngStrike" dirty="0">
              <a:solidFill>
                <a:srgbClr val="FF0000"/>
              </a:solidFill>
            </a:endParaRPr>
          </a:p>
          <a:p>
            <a:pPr marL="822960" lvl="5" indent="0" algn="just">
              <a:buNone/>
            </a:pPr>
            <a:endParaRPr lang="en-US" sz="3000" dirty="0"/>
          </a:p>
          <a:p>
            <a:pPr marL="822960" lvl="5" indent="0" algn="just">
              <a:buNone/>
            </a:pPr>
            <a:endParaRPr lang="en-US" sz="3000" dirty="0"/>
          </a:p>
        </p:txBody>
      </p:sp>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34698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75000"/>
                  </a:schemeClr>
                </a:solidFill>
              </a:rPr>
              <a:t>Policy analysis</a:t>
            </a:r>
          </a:p>
        </p:txBody>
      </p:sp>
      <p:sp>
        <p:nvSpPr>
          <p:cNvPr id="3" name="Content Placeholder 2"/>
          <p:cNvSpPr>
            <a:spLocks noGrp="1"/>
          </p:cNvSpPr>
          <p:nvPr>
            <p:ph idx="1"/>
          </p:nvPr>
        </p:nvSpPr>
        <p:spPr>
          <a:xfrm>
            <a:off x="662474" y="1908548"/>
            <a:ext cx="9720072" cy="4880674"/>
          </a:xfrm>
        </p:spPr>
        <p:txBody>
          <a:bodyPr>
            <a:normAutofit/>
          </a:bodyPr>
          <a:lstStyle/>
          <a:p>
            <a:pPr marL="463550" indent="-463550" algn="just">
              <a:buFont typeface="Wingdings" panose="05000000000000000000" pitchFamily="2" charset="2"/>
              <a:buChar char="§"/>
            </a:pPr>
            <a:r>
              <a:rPr lang="en-US" sz="3000" dirty="0"/>
              <a:t>Sect. 16-105(d): Closure, vacation &amp; abandonment of ROW</a:t>
            </a:r>
          </a:p>
          <a:p>
            <a:pPr marL="637286" lvl="1" indent="-463550" algn="just">
              <a:buFont typeface="Wingdings" panose="05000000000000000000" pitchFamily="2" charset="2"/>
              <a:buChar char="§"/>
            </a:pPr>
            <a:r>
              <a:rPr lang="en-US" sz="3000" dirty="0"/>
              <a:t>Consideration and recommendation by the Planning and Zoning Commission to City Council is required</a:t>
            </a:r>
          </a:p>
          <a:p>
            <a:pPr marL="637286" lvl="1" indent="-463550" algn="just">
              <a:buFont typeface="Wingdings" panose="05000000000000000000" pitchFamily="2" charset="2"/>
              <a:buChar char="§"/>
            </a:pPr>
            <a:endParaRPr lang="en-US" sz="3000" dirty="0"/>
          </a:p>
          <a:p>
            <a:pPr marL="463550" indent="-463550" algn="just">
              <a:buFont typeface="Wingdings" panose="05000000000000000000" pitchFamily="2" charset="2"/>
              <a:buChar char="§"/>
            </a:pPr>
            <a:r>
              <a:rPr lang="en-US" sz="3000" dirty="0"/>
              <a:t>To be considered at the regular City Council meeting of March 23, 2026 pending recommendation.</a:t>
            </a:r>
          </a:p>
          <a:p>
            <a:pPr marL="637286" lvl="1" indent="-463550" algn="just">
              <a:buFont typeface="Wingdings" panose="05000000000000000000" pitchFamily="2" charset="2"/>
              <a:buChar char="§"/>
            </a:pPr>
            <a:endParaRPr lang="en-US" sz="3200" dirty="0"/>
          </a:p>
        </p:txBody>
      </p:sp>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197981" y="68778"/>
            <a:ext cx="1918647" cy="1839769"/>
          </a:xfrm>
          <a:prstGeom prst="rect">
            <a:avLst/>
          </a:prstGeom>
          <a:noFill/>
          <a:ln>
            <a:noFill/>
          </a:ln>
        </p:spPr>
      </p:pic>
    </p:spTree>
    <p:extLst>
      <p:ext uri="{BB962C8B-B14F-4D97-AF65-F5344CB8AC3E}">
        <p14:creationId xmlns:p14="http://schemas.microsoft.com/office/powerpoint/2010/main" val="222898204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2">
      <a:dk1>
        <a:srgbClr val="797979"/>
      </a:dk1>
      <a:lt1>
        <a:srgbClr val="FFFFFF"/>
      </a:lt1>
      <a:dk2>
        <a:srgbClr val="FFFFFF"/>
      </a:dk2>
      <a:lt2>
        <a:srgbClr val="D8D6BE"/>
      </a:lt2>
      <a:accent1>
        <a:srgbClr val="A9A57C"/>
      </a:accent1>
      <a:accent2>
        <a:srgbClr val="003366"/>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14261</TotalTime>
  <Words>1544</Words>
  <Application>Microsoft Office PowerPoint</Application>
  <PresentationFormat>Widescreen</PresentationFormat>
  <Paragraphs>214</Paragraphs>
  <Slides>51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Calibri</vt:lpstr>
      <vt:lpstr>Tw Cen MT</vt:lpstr>
      <vt:lpstr>Tw Cen MT Condensed</vt:lpstr>
      <vt:lpstr>Wingdings</vt:lpstr>
      <vt:lpstr>Wingdings 3</vt:lpstr>
      <vt:lpstr>Integral</vt:lpstr>
      <vt:lpstr>Community development</vt:lpstr>
      <vt:lpstr>property</vt:lpstr>
      <vt:lpstr>Property – view from harrison ave</vt:lpstr>
      <vt:lpstr>Property – view from allen st</vt:lpstr>
      <vt:lpstr>Property – view from allen st</vt:lpstr>
      <vt:lpstr>Original vs. revised proposal</vt:lpstr>
      <vt:lpstr>Policy analysis - Update</vt:lpstr>
      <vt:lpstr>Policy analysis - update</vt:lpstr>
      <vt:lpstr>Policy analysis</vt:lpstr>
      <vt:lpstr>Public notification – 401 harrison</vt:lpstr>
      <vt:lpstr>Public notification – 213 allen st</vt:lpstr>
      <vt:lpstr>Community development</vt:lpstr>
      <vt:lpstr>summary</vt:lpstr>
      <vt:lpstr>summary</vt:lpstr>
      <vt:lpstr>property</vt:lpstr>
      <vt:lpstr>Policy analysis</vt:lpstr>
      <vt:lpstr>Policy analysis</vt:lpstr>
      <vt:lpstr>Public notification</vt:lpstr>
      <vt:lpstr>Community development</vt:lpstr>
      <vt:lpstr>summary</vt:lpstr>
      <vt:lpstr>summary</vt:lpstr>
      <vt:lpstr>property</vt:lpstr>
      <vt:lpstr>Current conditions</vt:lpstr>
      <vt:lpstr>proposed conditions</vt:lpstr>
      <vt:lpstr>Policy analysis</vt:lpstr>
      <vt:lpstr>Public notification</vt:lpstr>
      <vt:lpstr>Community development</vt:lpstr>
      <vt:lpstr>property</vt:lpstr>
      <vt:lpstr>Existing conditions</vt:lpstr>
      <vt:lpstr>Proposed conditions</vt:lpstr>
      <vt:lpstr>Policy analysis</vt:lpstr>
      <vt:lpstr>Policy analysis</vt:lpstr>
      <vt:lpstr>Public notification</vt:lpstr>
      <vt:lpstr>Community development</vt:lpstr>
      <vt:lpstr>summary</vt:lpstr>
      <vt:lpstr>summary</vt:lpstr>
      <vt:lpstr>Proposal - Overview</vt:lpstr>
      <vt:lpstr>Proposal – Concept Plan</vt:lpstr>
      <vt:lpstr>Proposal – 6800 Block of Broadway/116 Tuxedo</vt:lpstr>
      <vt:lpstr>Proposal – 6800 Block of Broadway/116 Tuxedo</vt:lpstr>
      <vt:lpstr>Proposal – District community center</vt:lpstr>
      <vt:lpstr>Proposal – District community center</vt:lpstr>
      <vt:lpstr>Proposal – District community center</vt:lpstr>
      <vt:lpstr>Proposal – District community center</vt:lpstr>
      <vt:lpstr>Proposal – 7101 Broadway St</vt:lpstr>
      <vt:lpstr>Proposal – 6900 broadway st (high school campus)</vt:lpstr>
      <vt:lpstr>Public realm improvements</vt:lpstr>
      <vt:lpstr>Public realm improvements</vt:lpstr>
      <vt:lpstr>Variance requests</vt:lpstr>
      <vt:lpstr>Policy analysis</vt:lpstr>
      <vt:lpstr>Public notification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&amp; Zoning Commission</dc:title>
  <dc:creator>lhernandez</dc:creator>
  <cp:keywords>RDS Amendments</cp:keywords>
  <cp:lastModifiedBy>Tyler Brewer</cp:lastModifiedBy>
  <cp:revision>395</cp:revision>
  <cp:lastPrinted>2026-02-27T22:50:42Z</cp:lastPrinted>
  <dcterms:created xsi:type="dcterms:W3CDTF">2019-01-25T16:27:30Z</dcterms:created>
  <dcterms:modified xsi:type="dcterms:W3CDTF">2026-02-28T00:02:35Z</dcterms:modified>
</cp:coreProperties>
</file>